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handoutMasterIdLst>
    <p:handoutMasterId r:id="rId178"/>
  </p:handoutMasterIdLst>
  <p:sldIdLst>
    <p:sldId id="336" r:id="rId2"/>
    <p:sldId id="337" r:id="rId3"/>
    <p:sldId id="710" r:id="rId4"/>
    <p:sldId id="718" r:id="rId5"/>
    <p:sldId id="717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7" r:id="rId15"/>
    <p:sldId id="728" r:id="rId16"/>
    <p:sldId id="729" r:id="rId17"/>
    <p:sldId id="730" r:id="rId18"/>
    <p:sldId id="731" r:id="rId19"/>
    <p:sldId id="732" r:id="rId20"/>
    <p:sldId id="733" r:id="rId21"/>
    <p:sldId id="735" r:id="rId22"/>
    <p:sldId id="736" r:id="rId23"/>
    <p:sldId id="737" r:id="rId24"/>
    <p:sldId id="738" r:id="rId25"/>
    <p:sldId id="739" r:id="rId26"/>
    <p:sldId id="740" r:id="rId27"/>
    <p:sldId id="741" r:id="rId28"/>
    <p:sldId id="742" r:id="rId29"/>
    <p:sldId id="743" r:id="rId30"/>
    <p:sldId id="744" r:id="rId31"/>
    <p:sldId id="745" r:id="rId32"/>
    <p:sldId id="746" r:id="rId33"/>
    <p:sldId id="747" r:id="rId34"/>
    <p:sldId id="748" r:id="rId35"/>
    <p:sldId id="749" r:id="rId36"/>
    <p:sldId id="750" r:id="rId37"/>
    <p:sldId id="751" r:id="rId38"/>
    <p:sldId id="752" r:id="rId39"/>
    <p:sldId id="753" r:id="rId40"/>
    <p:sldId id="754" r:id="rId41"/>
    <p:sldId id="759" r:id="rId42"/>
    <p:sldId id="755" r:id="rId43"/>
    <p:sldId id="756" r:id="rId44"/>
    <p:sldId id="757" r:id="rId45"/>
    <p:sldId id="758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768" r:id="rId55"/>
    <p:sldId id="769" r:id="rId56"/>
    <p:sldId id="770" r:id="rId57"/>
    <p:sldId id="771" r:id="rId58"/>
    <p:sldId id="773" r:id="rId59"/>
    <p:sldId id="774" r:id="rId60"/>
    <p:sldId id="775" r:id="rId61"/>
    <p:sldId id="782" r:id="rId62"/>
    <p:sldId id="781" r:id="rId63"/>
    <p:sldId id="783" r:id="rId64"/>
    <p:sldId id="784" r:id="rId65"/>
    <p:sldId id="785" r:id="rId66"/>
    <p:sldId id="786" r:id="rId67"/>
    <p:sldId id="776" r:id="rId68"/>
    <p:sldId id="787" r:id="rId69"/>
    <p:sldId id="788" r:id="rId70"/>
    <p:sldId id="789" r:id="rId71"/>
    <p:sldId id="790" r:id="rId72"/>
    <p:sldId id="791" r:id="rId73"/>
    <p:sldId id="792" r:id="rId74"/>
    <p:sldId id="793" r:id="rId75"/>
    <p:sldId id="777" r:id="rId76"/>
    <p:sldId id="794" r:id="rId77"/>
    <p:sldId id="795" r:id="rId78"/>
    <p:sldId id="796" r:id="rId79"/>
    <p:sldId id="797" r:id="rId80"/>
    <p:sldId id="798" r:id="rId81"/>
    <p:sldId id="778" r:id="rId82"/>
    <p:sldId id="801" r:id="rId83"/>
    <p:sldId id="802" r:id="rId84"/>
    <p:sldId id="803" r:id="rId85"/>
    <p:sldId id="809" r:id="rId86"/>
    <p:sldId id="804" r:id="rId87"/>
    <p:sldId id="805" r:id="rId88"/>
    <p:sldId id="806" r:id="rId89"/>
    <p:sldId id="807" r:id="rId90"/>
    <p:sldId id="810" r:id="rId91"/>
    <p:sldId id="811" r:id="rId92"/>
    <p:sldId id="812" r:id="rId93"/>
    <p:sldId id="813" r:id="rId94"/>
    <p:sldId id="814" r:id="rId95"/>
    <p:sldId id="815" r:id="rId96"/>
    <p:sldId id="816" r:id="rId97"/>
    <p:sldId id="817" r:id="rId98"/>
    <p:sldId id="818" r:id="rId99"/>
    <p:sldId id="819" r:id="rId100"/>
    <p:sldId id="826" r:id="rId101"/>
    <p:sldId id="821" r:id="rId102"/>
    <p:sldId id="822" r:id="rId103"/>
    <p:sldId id="823" r:id="rId104"/>
    <p:sldId id="824" r:id="rId105"/>
    <p:sldId id="825" r:id="rId106"/>
    <p:sldId id="827" r:id="rId107"/>
    <p:sldId id="828" r:id="rId108"/>
    <p:sldId id="829" r:id="rId109"/>
    <p:sldId id="831" r:id="rId110"/>
    <p:sldId id="832" r:id="rId111"/>
    <p:sldId id="833" r:id="rId112"/>
    <p:sldId id="834" r:id="rId113"/>
    <p:sldId id="835" r:id="rId114"/>
    <p:sldId id="836" r:id="rId115"/>
    <p:sldId id="837" r:id="rId116"/>
    <p:sldId id="838" r:id="rId117"/>
    <p:sldId id="839" r:id="rId118"/>
    <p:sldId id="840" r:id="rId119"/>
    <p:sldId id="841" r:id="rId120"/>
    <p:sldId id="842" r:id="rId121"/>
    <p:sldId id="843" r:id="rId122"/>
    <p:sldId id="844" r:id="rId123"/>
    <p:sldId id="845" r:id="rId124"/>
    <p:sldId id="852" r:id="rId125"/>
    <p:sldId id="846" r:id="rId126"/>
    <p:sldId id="848" r:id="rId127"/>
    <p:sldId id="849" r:id="rId128"/>
    <p:sldId id="850" r:id="rId129"/>
    <p:sldId id="851" r:id="rId130"/>
    <p:sldId id="808" r:id="rId131"/>
    <p:sldId id="799" r:id="rId132"/>
    <p:sldId id="853" r:id="rId133"/>
    <p:sldId id="854" r:id="rId134"/>
    <p:sldId id="855" r:id="rId135"/>
    <p:sldId id="856" r:id="rId136"/>
    <p:sldId id="857" r:id="rId137"/>
    <p:sldId id="858" r:id="rId138"/>
    <p:sldId id="859" r:id="rId139"/>
    <p:sldId id="800" r:id="rId140"/>
    <p:sldId id="860" r:id="rId141"/>
    <p:sldId id="861" r:id="rId142"/>
    <p:sldId id="862" r:id="rId143"/>
    <p:sldId id="863" r:id="rId144"/>
    <p:sldId id="864" r:id="rId145"/>
    <p:sldId id="865" r:id="rId146"/>
    <p:sldId id="867" r:id="rId147"/>
    <p:sldId id="868" r:id="rId148"/>
    <p:sldId id="869" r:id="rId149"/>
    <p:sldId id="870" r:id="rId150"/>
    <p:sldId id="871" r:id="rId151"/>
    <p:sldId id="872" r:id="rId152"/>
    <p:sldId id="873" r:id="rId153"/>
    <p:sldId id="874" r:id="rId154"/>
    <p:sldId id="875" r:id="rId155"/>
    <p:sldId id="876" r:id="rId156"/>
    <p:sldId id="877" r:id="rId157"/>
    <p:sldId id="878" r:id="rId158"/>
    <p:sldId id="879" r:id="rId159"/>
    <p:sldId id="880" r:id="rId160"/>
    <p:sldId id="881" r:id="rId161"/>
    <p:sldId id="882" r:id="rId162"/>
    <p:sldId id="883" r:id="rId163"/>
    <p:sldId id="884" r:id="rId164"/>
    <p:sldId id="866" r:id="rId165"/>
    <p:sldId id="780" r:id="rId166"/>
    <p:sldId id="885" r:id="rId167"/>
    <p:sldId id="886" r:id="rId168"/>
    <p:sldId id="887" r:id="rId169"/>
    <p:sldId id="888" r:id="rId170"/>
    <p:sldId id="889" r:id="rId171"/>
    <p:sldId id="890" r:id="rId172"/>
    <p:sldId id="891" r:id="rId173"/>
    <p:sldId id="892" r:id="rId174"/>
    <p:sldId id="893" r:id="rId175"/>
    <p:sldId id="338" r:id="rId176"/>
  </p:sldIdLst>
  <p:sldSz cx="9144000" cy="6858000" type="screen4x3"/>
  <p:notesSz cx="6797675" cy="9928225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3300"/>
    <a:srgbClr val="4F9751"/>
    <a:srgbClr val="1F497D"/>
    <a:srgbClr val="696969"/>
    <a:srgbClr val="B2B2B2"/>
    <a:srgbClr val="FFFF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rednji stil 3 - Isticanj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Srednji stil 4 - Isticanj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4041" autoAdjust="0"/>
  </p:normalViewPr>
  <p:slideViewPr>
    <p:cSldViewPr snapToGrid="0">
      <p:cViewPr varScale="1">
        <p:scale>
          <a:sx n="111" d="100"/>
          <a:sy n="111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storage.ekonerg.hr\Eko\Grupe\Laboratoriji\03%20Umjeravanje\IMISIJE\02%20OBRADA\PLINOVI\O3\IMI\08_eLAB-PU-101.Ex6-O3%20Prora&#269;un%20karakteristika%20analizatora%20O3%20-%20APOA%20370%20IMI%20-%20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analizator</c:v>
          </c:tx>
          <c:marker>
            <c:symbol val="none"/>
          </c:marker>
          <c:cat>
            <c:strRef>
              <c:f>'[08_eLAB-PU-101.Ex6-O3 Proračun karakteristika analizatora O3 - APOA 370 IMI - 5.xlsx]Obrada'!$A$5:$A$447</c:f>
              <c:strCache>
                <c:ptCount val="443"/>
                <c:pt idx="0">
                  <c:v>13.2.2017. 9:20:00</c:v>
                </c:pt>
                <c:pt idx="1">
                  <c:v>13.2.2017. 9:21:00</c:v>
                </c:pt>
                <c:pt idx="2">
                  <c:v>13.2.2017. 9:22:00</c:v>
                </c:pt>
                <c:pt idx="3">
                  <c:v>13.2.2017. 9:23:00</c:v>
                </c:pt>
                <c:pt idx="4">
                  <c:v>13.2.2017. 9:24:00</c:v>
                </c:pt>
                <c:pt idx="5">
                  <c:v>13.2.2017. 9:25:00</c:v>
                </c:pt>
                <c:pt idx="6">
                  <c:v>13.2.2017. 9:26:00</c:v>
                </c:pt>
                <c:pt idx="7">
                  <c:v>13.2.2017. 9:27:00</c:v>
                </c:pt>
                <c:pt idx="8">
                  <c:v>13.2.2017. 9:28:00</c:v>
                </c:pt>
                <c:pt idx="9">
                  <c:v>13.2.2017. 9:29:00</c:v>
                </c:pt>
                <c:pt idx="10">
                  <c:v>13.2.2017. 9:30:00</c:v>
                </c:pt>
                <c:pt idx="11">
                  <c:v>13.2.2017. 9:31:00</c:v>
                </c:pt>
                <c:pt idx="12">
                  <c:v>13.2.2017. 9:32:00</c:v>
                </c:pt>
                <c:pt idx="13">
                  <c:v>13.2.2017. 9:33:00</c:v>
                </c:pt>
                <c:pt idx="14">
                  <c:v>13.2.2017. 9:34:00</c:v>
                </c:pt>
                <c:pt idx="15">
                  <c:v>13.2.2017. 9:35:00</c:v>
                </c:pt>
                <c:pt idx="16">
                  <c:v>13.2.2017. 9:36:00</c:v>
                </c:pt>
                <c:pt idx="17">
                  <c:v>13.2.2017. 9:37:00</c:v>
                </c:pt>
                <c:pt idx="18">
                  <c:v>13.2.2017. 9:38:00</c:v>
                </c:pt>
                <c:pt idx="19">
                  <c:v>13.2.2017. 9:39:00</c:v>
                </c:pt>
                <c:pt idx="20">
                  <c:v>13.2.2017. 9:40:00</c:v>
                </c:pt>
                <c:pt idx="21">
                  <c:v>13.2.2017. 9:41:00</c:v>
                </c:pt>
                <c:pt idx="22">
                  <c:v>13.2.2017. 9:42:00</c:v>
                </c:pt>
                <c:pt idx="23">
                  <c:v>13.2.2017. 9:43:00</c:v>
                </c:pt>
                <c:pt idx="24">
                  <c:v>13.2.2017. 9:44:00</c:v>
                </c:pt>
                <c:pt idx="25">
                  <c:v>13.2.2017. 9:45:00</c:v>
                </c:pt>
                <c:pt idx="26">
                  <c:v>13.2.2017. 9:46:00</c:v>
                </c:pt>
                <c:pt idx="27">
                  <c:v>13.2.2017. 9:47:00</c:v>
                </c:pt>
                <c:pt idx="28">
                  <c:v>13.2.2017. 9:48:00</c:v>
                </c:pt>
                <c:pt idx="29">
                  <c:v>13.2.2017. 9:49:00</c:v>
                </c:pt>
                <c:pt idx="30">
                  <c:v>13.2.2017. 9:50:00</c:v>
                </c:pt>
                <c:pt idx="31">
                  <c:v>13.2.2017. 9:51:00</c:v>
                </c:pt>
                <c:pt idx="32">
                  <c:v>13.2.2017. 9:52:00</c:v>
                </c:pt>
                <c:pt idx="33">
                  <c:v>13.2.2017. 9:53:00</c:v>
                </c:pt>
                <c:pt idx="34">
                  <c:v>13.2.2017. 9:54:00</c:v>
                </c:pt>
                <c:pt idx="35">
                  <c:v>13.2.2017. 9:55:00</c:v>
                </c:pt>
                <c:pt idx="36">
                  <c:v>13.2.2017. 9:56:00</c:v>
                </c:pt>
                <c:pt idx="37">
                  <c:v>13.2.2017. 9:57:00</c:v>
                </c:pt>
                <c:pt idx="38">
                  <c:v>13.2.2017. 9:58:00</c:v>
                </c:pt>
                <c:pt idx="39">
                  <c:v>13.2.2017. 9:59:00</c:v>
                </c:pt>
                <c:pt idx="40">
                  <c:v>13.2.2017. 10:00:00</c:v>
                </c:pt>
                <c:pt idx="41">
                  <c:v>13.2.2017. 10:01:00</c:v>
                </c:pt>
                <c:pt idx="42">
                  <c:v>13.2.2017. 10:02:00</c:v>
                </c:pt>
                <c:pt idx="43">
                  <c:v>13.2.2017. 10:03:00</c:v>
                </c:pt>
                <c:pt idx="44">
                  <c:v>13.2.2017. 10:04:00</c:v>
                </c:pt>
                <c:pt idx="45">
                  <c:v>13.2.2017. 10:05:00</c:v>
                </c:pt>
                <c:pt idx="46">
                  <c:v>13.2.2017. 10:06:00</c:v>
                </c:pt>
                <c:pt idx="47">
                  <c:v>13.2.2017. 10:07:00</c:v>
                </c:pt>
                <c:pt idx="48">
                  <c:v>13.2.2017. 10:08:00</c:v>
                </c:pt>
                <c:pt idx="49">
                  <c:v>13.2.2017. 10:09:00</c:v>
                </c:pt>
                <c:pt idx="50">
                  <c:v>13.2.2017. 10:10:00</c:v>
                </c:pt>
                <c:pt idx="51">
                  <c:v>13.2.2017. 10:11:00</c:v>
                </c:pt>
                <c:pt idx="52">
                  <c:v>13.2.2017. 10:12:00</c:v>
                </c:pt>
                <c:pt idx="53">
                  <c:v>13.2.2017. 10:13:00</c:v>
                </c:pt>
                <c:pt idx="54">
                  <c:v>13.2.2017. 10:14:00</c:v>
                </c:pt>
                <c:pt idx="55">
                  <c:v>13.2.2017. 10:15:00</c:v>
                </c:pt>
                <c:pt idx="56">
                  <c:v>13.2.2017. 10:16:00</c:v>
                </c:pt>
                <c:pt idx="57">
                  <c:v>13.2.2017. 10:17:00</c:v>
                </c:pt>
                <c:pt idx="58">
                  <c:v>13.2.2017. 10:18:00</c:v>
                </c:pt>
                <c:pt idx="59">
                  <c:v>13.2.2017. 10:19:00</c:v>
                </c:pt>
                <c:pt idx="60">
                  <c:v>13.2.2017. 10:20:00</c:v>
                </c:pt>
                <c:pt idx="61">
                  <c:v>13.2.2017. 10:21:00</c:v>
                </c:pt>
                <c:pt idx="62">
                  <c:v>13.2.2017. 10:22:00</c:v>
                </c:pt>
                <c:pt idx="63">
                  <c:v>13.2.2017. 10:23:00</c:v>
                </c:pt>
                <c:pt idx="64">
                  <c:v>13.2.2017. 10:24:00</c:v>
                </c:pt>
                <c:pt idx="65">
                  <c:v>13.2.2017. 10:25:00</c:v>
                </c:pt>
                <c:pt idx="66">
                  <c:v>13.2.2017. 10:26:00</c:v>
                </c:pt>
                <c:pt idx="67">
                  <c:v>13.2.2017. 10:27:00</c:v>
                </c:pt>
                <c:pt idx="68">
                  <c:v>13.2.2017. 10:28:00</c:v>
                </c:pt>
                <c:pt idx="69">
                  <c:v>13.2.2017. 10:29:00</c:v>
                </c:pt>
                <c:pt idx="70">
                  <c:v>13.2.2017. 10:30:00</c:v>
                </c:pt>
                <c:pt idx="71">
                  <c:v>13.2.2017. 10:31:00</c:v>
                </c:pt>
                <c:pt idx="72">
                  <c:v>13.2.2017. 10:32:00</c:v>
                </c:pt>
                <c:pt idx="73">
                  <c:v>13.2.2017. 10:33:00</c:v>
                </c:pt>
                <c:pt idx="74">
                  <c:v>13.2.2017. 10:34:00</c:v>
                </c:pt>
                <c:pt idx="75">
                  <c:v>13.2.2017. 10:35:00</c:v>
                </c:pt>
                <c:pt idx="76">
                  <c:v>13.2.2017. 10:36:00</c:v>
                </c:pt>
                <c:pt idx="77">
                  <c:v>13.2.2017. 10:37:00</c:v>
                </c:pt>
                <c:pt idx="78">
                  <c:v>13.2.2017. 10:38:00</c:v>
                </c:pt>
                <c:pt idx="79">
                  <c:v>13.2.2017. 10:39:00</c:v>
                </c:pt>
                <c:pt idx="80">
                  <c:v>13.2.2017. 10:40:00</c:v>
                </c:pt>
                <c:pt idx="81">
                  <c:v>13.2.2017. 10:41:00</c:v>
                </c:pt>
                <c:pt idx="82">
                  <c:v>13.2.2017. 10:42:00</c:v>
                </c:pt>
                <c:pt idx="83">
                  <c:v>13.2.2017. 10:43:00</c:v>
                </c:pt>
                <c:pt idx="84">
                  <c:v>13.2.2017. 10:44:00</c:v>
                </c:pt>
                <c:pt idx="85">
                  <c:v>13.2.2017. 10:45:00</c:v>
                </c:pt>
                <c:pt idx="86">
                  <c:v>13.2.2017. 10:46:00</c:v>
                </c:pt>
                <c:pt idx="87">
                  <c:v>13.2.2017. 10:47:00</c:v>
                </c:pt>
                <c:pt idx="88">
                  <c:v>13.2.2017. 10:48:00</c:v>
                </c:pt>
                <c:pt idx="89">
                  <c:v>13.2.2017. 10:49:00</c:v>
                </c:pt>
                <c:pt idx="90">
                  <c:v>13.2.2017. 10:50:00</c:v>
                </c:pt>
                <c:pt idx="91">
                  <c:v>13.2.2017. 10:51:00</c:v>
                </c:pt>
                <c:pt idx="92">
                  <c:v>13.2.2017. 10:52:00</c:v>
                </c:pt>
                <c:pt idx="93">
                  <c:v>13.2.2017. 10:53:00</c:v>
                </c:pt>
                <c:pt idx="94">
                  <c:v>13.2.2017. 10:54:00</c:v>
                </c:pt>
                <c:pt idx="95">
                  <c:v>13.2.2017. 10:55:00</c:v>
                </c:pt>
                <c:pt idx="96">
                  <c:v>13.2.2017. 10:56:00</c:v>
                </c:pt>
                <c:pt idx="97">
                  <c:v>13.2.2017. 10:57:00</c:v>
                </c:pt>
                <c:pt idx="98">
                  <c:v>13.2.2017. 10:58:00</c:v>
                </c:pt>
                <c:pt idx="99">
                  <c:v>13.2.2017. 10:59:00</c:v>
                </c:pt>
                <c:pt idx="100">
                  <c:v>13.2.2017. 11:00:00</c:v>
                </c:pt>
                <c:pt idx="101">
                  <c:v>13.2.2017. 11:01:00</c:v>
                </c:pt>
                <c:pt idx="102">
                  <c:v>13.2.2017. 11:02:00</c:v>
                </c:pt>
                <c:pt idx="103">
                  <c:v>13.2.2017. 11:03:00</c:v>
                </c:pt>
                <c:pt idx="104">
                  <c:v>13.2.2017. 11:04:00</c:v>
                </c:pt>
                <c:pt idx="105">
                  <c:v>13.2.2017. 11:05:00</c:v>
                </c:pt>
                <c:pt idx="106">
                  <c:v>13.2.2017. 11:06:00</c:v>
                </c:pt>
                <c:pt idx="107">
                  <c:v>13.2.2017. 11:07:00</c:v>
                </c:pt>
                <c:pt idx="108">
                  <c:v>13.2.2017. 11:08:00</c:v>
                </c:pt>
                <c:pt idx="109">
                  <c:v>13.2.2017. 11:09:00</c:v>
                </c:pt>
                <c:pt idx="110">
                  <c:v>13.2.2017. 11:10:00</c:v>
                </c:pt>
                <c:pt idx="111">
                  <c:v>13.2.2017. 11:11:00</c:v>
                </c:pt>
                <c:pt idx="112">
                  <c:v>13.2.2017. 11:12:00</c:v>
                </c:pt>
                <c:pt idx="113">
                  <c:v>13.2.2017. 11:13:00</c:v>
                </c:pt>
                <c:pt idx="114">
                  <c:v>13.2.2017. 11:14:00</c:v>
                </c:pt>
                <c:pt idx="115">
                  <c:v>13.2.2017. 11:15:00</c:v>
                </c:pt>
                <c:pt idx="116">
                  <c:v>13.2.2017. 11:16:00</c:v>
                </c:pt>
                <c:pt idx="117">
                  <c:v>13.2.2017. 11:17:00</c:v>
                </c:pt>
                <c:pt idx="118">
                  <c:v>13.2.2017. 11:18:00</c:v>
                </c:pt>
                <c:pt idx="119">
                  <c:v>13.2.2017. 11:19:00</c:v>
                </c:pt>
                <c:pt idx="120">
                  <c:v>13.2.2017. 11:20:00</c:v>
                </c:pt>
                <c:pt idx="121">
                  <c:v>13.2.2017. 11:21:00</c:v>
                </c:pt>
                <c:pt idx="122">
                  <c:v>13.2.2017. 11:22:00</c:v>
                </c:pt>
                <c:pt idx="123">
                  <c:v>13.2.2017. 11:23:00</c:v>
                </c:pt>
                <c:pt idx="124">
                  <c:v>13.2.2017. 11:24:00</c:v>
                </c:pt>
                <c:pt idx="125">
                  <c:v>13.2.2017. 11:25:00</c:v>
                </c:pt>
                <c:pt idx="126">
                  <c:v>13.2.2017. 11:26:00</c:v>
                </c:pt>
                <c:pt idx="127">
                  <c:v>13.2.2017. 11:27:00</c:v>
                </c:pt>
                <c:pt idx="128">
                  <c:v>13.2.2017. 11:28:00</c:v>
                </c:pt>
                <c:pt idx="129">
                  <c:v>13.2.2017. 11:29:00</c:v>
                </c:pt>
                <c:pt idx="130">
                  <c:v>13.2.2017. 11:30:00</c:v>
                </c:pt>
                <c:pt idx="131">
                  <c:v>13.2.2017. 11:31:00</c:v>
                </c:pt>
                <c:pt idx="132">
                  <c:v>13.2.2017. 11:32:00</c:v>
                </c:pt>
                <c:pt idx="133">
                  <c:v>13.2.2017. 11:33:00</c:v>
                </c:pt>
                <c:pt idx="134">
                  <c:v>13.2.2017. 11:34:00</c:v>
                </c:pt>
                <c:pt idx="135">
                  <c:v>13.2.2017. 11:35:00</c:v>
                </c:pt>
                <c:pt idx="136">
                  <c:v>13.2.2017. 11:36:00</c:v>
                </c:pt>
                <c:pt idx="137">
                  <c:v>13.2.2017. 11:37:00</c:v>
                </c:pt>
                <c:pt idx="138">
                  <c:v>13.2.2017. 11:38:00</c:v>
                </c:pt>
                <c:pt idx="139">
                  <c:v>13.2.2017. 11:39:00</c:v>
                </c:pt>
                <c:pt idx="140">
                  <c:v>13.2.2017. 11:40:00</c:v>
                </c:pt>
                <c:pt idx="141">
                  <c:v>13.2.2017. 11:41:00</c:v>
                </c:pt>
                <c:pt idx="142">
                  <c:v>13.2.2017. 11:42:00</c:v>
                </c:pt>
                <c:pt idx="143">
                  <c:v>13.2.2017. 11:43:00</c:v>
                </c:pt>
                <c:pt idx="144">
                  <c:v>13.2.2017. 11:44:00</c:v>
                </c:pt>
                <c:pt idx="145">
                  <c:v>13.2.2017. 11:45:00</c:v>
                </c:pt>
                <c:pt idx="146">
                  <c:v>13.2.2017. 11:46:00</c:v>
                </c:pt>
                <c:pt idx="147">
                  <c:v>13.2.2017. 11:47:00</c:v>
                </c:pt>
                <c:pt idx="148">
                  <c:v>13.2.2017. 11:48:00</c:v>
                </c:pt>
                <c:pt idx="149">
                  <c:v>13.2.2017. 11:49:00</c:v>
                </c:pt>
                <c:pt idx="150">
                  <c:v>13.2.2017. 11:50:00</c:v>
                </c:pt>
                <c:pt idx="151">
                  <c:v>13.2.2017. 11:51:00</c:v>
                </c:pt>
                <c:pt idx="152">
                  <c:v>13.2.2017. 11:52:00</c:v>
                </c:pt>
                <c:pt idx="153">
                  <c:v>13.2.2017. 11:53:00</c:v>
                </c:pt>
                <c:pt idx="154">
                  <c:v>13.2.2017. 11:54:00</c:v>
                </c:pt>
                <c:pt idx="155">
                  <c:v>13.2.2017. 11:55:00</c:v>
                </c:pt>
                <c:pt idx="156">
                  <c:v>13.2.2017. 11:56:00</c:v>
                </c:pt>
                <c:pt idx="157">
                  <c:v>13.2.2017. 11:57:00</c:v>
                </c:pt>
                <c:pt idx="158">
                  <c:v>13.2.2017. 11:58:00</c:v>
                </c:pt>
                <c:pt idx="159">
                  <c:v>13.2.2017. 11:59:00</c:v>
                </c:pt>
                <c:pt idx="160">
                  <c:v>13.2.2017. 12:00:00</c:v>
                </c:pt>
                <c:pt idx="161">
                  <c:v>13.2.2017. 12:01:00</c:v>
                </c:pt>
                <c:pt idx="162">
                  <c:v>13.2.2017. 12:02:00</c:v>
                </c:pt>
                <c:pt idx="163">
                  <c:v>13.2.2017. 12:03:00</c:v>
                </c:pt>
                <c:pt idx="164">
                  <c:v>13.2.2017. 12:04:00</c:v>
                </c:pt>
                <c:pt idx="165">
                  <c:v>13.2.2017. 12:05:00</c:v>
                </c:pt>
                <c:pt idx="166">
                  <c:v>13.2.2017. 12:06:00</c:v>
                </c:pt>
                <c:pt idx="167">
                  <c:v>13.2.2017. 12:07:00</c:v>
                </c:pt>
                <c:pt idx="168">
                  <c:v>13.2.2017. 12:08:00</c:v>
                </c:pt>
                <c:pt idx="169">
                  <c:v>13.2.2017. 12:09:00</c:v>
                </c:pt>
                <c:pt idx="170">
                  <c:v>13.2.2017. 12:10:00</c:v>
                </c:pt>
                <c:pt idx="171">
                  <c:v>13.2.2017. 12:11:00</c:v>
                </c:pt>
                <c:pt idx="172">
                  <c:v>13.2.2017. 12:12:00</c:v>
                </c:pt>
                <c:pt idx="173">
                  <c:v>13.2.2017. 12:13:00</c:v>
                </c:pt>
                <c:pt idx="174">
                  <c:v>13.2.2017. 12:14:00</c:v>
                </c:pt>
                <c:pt idx="175">
                  <c:v>13.2.2017. 12:15:00</c:v>
                </c:pt>
                <c:pt idx="176">
                  <c:v>13.2.2017. 12:16:00</c:v>
                </c:pt>
                <c:pt idx="177">
                  <c:v>13.2.2017. 12:17:00</c:v>
                </c:pt>
                <c:pt idx="178">
                  <c:v>13.2.2017. 12:18:00</c:v>
                </c:pt>
                <c:pt idx="179">
                  <c:v>13.2.2017. 12:19:00</c:v>
                </c:pt>
                <c:pt idx="180">
                  <c:v>13.2.2017. 12:20:00</c:v>
                </c:pt>
                <c:pt idx="181">
                  <c:v>13.2.2017. 12:21:00</c:v>
                </c:pt>
                <c:pt idx="182">
                  <c:v>13.2.2017. 12:22:00</c:v>
                </c:pt>
                <c:pt idx="183">
                  <c:v>13.2.2017. 12:23:00</c:v>
                </c:pt>
                <c:pt idx="184">
                  <c:v>13.2.2017. 12:24:00</c:v>
                </c:pt>
                <c:pt idx="185">
                  <c:v>13.2.2017. 12:25:00</c:v>
                </c:pt>
                <c:pt idx="186">
                  <c:v>13.2.2017. 12:26:00</c:v>
                </c:pt>
                <c:pt idx="187">
                  <c:v>13.2.2017. 12:27:00</c:v>
                </c:pt>
                <c:pt idx="188">
                  <c:v>13.2.2017. 12:28:00</c:v>
                </c:pt>
                <c:pt idx="189">
                  <c:v>13.2.2017. 12:29:00</c:v>
                </c:pt>
                <c:pt idx="190">
                  <c:v>13.2.2017. 12:30:00</c:v>
                </c:pt>
                <c:pt idx="191">
                  <c:v>13.2.2017. 12:31:00</c:v>
                </c:pt>
                <c:pt idx="192">
                  <c:v>13.2.2017. 12:32:00</c:v>
                </c:pt>
                <c:pt idx="193">
                  <c:v>13.2.2017. 12:33:00</c:v>
                </c:pt>
                <c:pt idx="194">
                  <c:v>13.2.2017. 12:34:00</c:v>
                </c:pt>
                <c:pt idx="195">
                  <c:v>13.2.2017. 12:35:00</c:v>
                </c:pt>
                <c:pt idx="196">
                  <c:v>13.2.2017. 12:36:00</c:v>
                </c:pt>
                <c:pt idx="197">
                  <c:v>13.2.2017. 12:37:00</c:v>
                </c:pt>
                <c:pt idx="198">
                  <c:v>13.2.2017. 12:38:00</c:v>
                </c:pt>
                <c:pt idx="199">
                  <c:v>13.2.2017. 12:39:00</c:v>
                </c:pt>
                <c:pt idx="200">
                  <c:v>13.2.2017. 12:40:00</c:v>
                </c:pt>
                <c:pt idx="201">
                  <c:v>13.2.2017. 12:41:00</c:v>
                </c:pt>
                <c:pt idx="202">
                  <c:v>13.2.2017. 12:42:00</c:v>
                </c:pt>
                <c:pt idx="203">
                  <c:v>13.2.2017. 12:43:00</c:v>
                </c:pt>
                <c:pt idx="204">
                  <c:v>13.2.2017. 12:44:00</c:v>
                </c:pt>
                <c:pt idx="205">
                  <c:v>13.2.2017. 12:45:00</c:v>
                </c:pt>
                <c:pt idx="206">
                  <c:v>13.2.2017. 12:46:00</c:v>
                </c:pt>
                <c:pt idx="207">
                  <c:v>13.2.2017. 12:47:00</c:v>
                </c:pt>
                <c:pt idx="208">
                  <c:v>13.2.2017. 12:48:00</c:v>
                </c:pt>
                <c:pt idx="209">
                  <c:v>13.2.2017. 12:49:00</c:v>
                </c:pt>
                <c:pt idx="210">
                  <c:v>13.2.2017. 12:50:00</c:v>
                </c:pt>
                <c:pt idx="211">
                  <c:v>13.2.2017. 12:51:00</c:v>
                </c:pt>
                <c:pt idx="212">
                  <c:v>13.2.2017. 12:52:00</c:v>
                </c:pt>
                <c:pt idx="213">
                  <c:v>13.2.2017. 12:53:00</c:v>
                </c:pt>
                <c:pt idx="214">
                  <c:v>13.2.2017. 12:54:00</c:v>
                </c:pt>
                <c:pt idx="215">
                  <c:v>13.2.2017. 12:55:00</c:v>
                </c:pt>
                <c:pt idx="216">
                  <c:v>13.2.2017. 12:56:00</c:v>
                </c:pt>
                <c:pt idx="217">
                  <c:v>13.2.2017. 12:57:00</c:v>
                </c:pt>
                <c:pt idx="218">
                  <c:v>13.2.2017. 12:58:00</c:v>
                </c:pt>
                <c:pt idx="219">
                  <c:v>13.2.2017. 12:59:00</c:v>
                </c:pt>
                <c:pt idx="220">
                  <c:v>13.2.2017. 13:00:00</c:v>
                </c:pt>
                <c:pt idx="221">
                  <c:v>13.2.2017. 13:01:00</c:v>
                </c:pt>
                <c:pt idx="222">
                  <c:v>13.2.2017. 13:02:00</c:v>
                </c:pt>
                <c:pt idx="223">
                  <c:v>13.2.2017. 13:03:00</c:v>
                </c:pt>
                <c:pt idx="224">
                  <c:v>13.2.2017. 13:04:00</c:v>
                </c:pt>
                <c:pt idx="225">
                  <c:v>13.2.2017. 13:05:00</c:v>
                </c:pt>
                <c:pt idx="226">
                  <c:v>13.2.2017. 13:06:00</c:v>
                </c:pt>
                <c:pt idx="227">
                  <c:v>13.2.2017. 13:07:00</c:v>
                </c:pt>
                <c:pt idx="228">
                  <c:v>13.2.2017. 13:08:00</c:v>
                </c:pt>
                <c:pt idx="229">
                  <c:v>13.2.2017. 13:09:00</c:v>
                </c:pt>
                <c:pt idx="230">
                  <c:v>13.2.2017. 13:10:00</c:v>
                </c:pt>
                <c:pt idx="231">
                  <c:v>13.2.2017. 13:11:00</c:v>
                </c:pt>
                <c:pt idx="232">
                  <c:v>13.2.2017. 13:12:00</c:v>
                </c:pt>
                <c:pt idx="233">
                  <c:v>13.2.2017. 13:13:00</c:v>
                </c:pt>
                <c:pt idx="234">
                  <c:v>13.2.2017. 13:14:00</c:v>
                </c:pt>
                <c:pt idx="235">
                  <c:v>13.2.2017. 13:15:00</c:v>
                </c:pt>
                <c:pt idx="236">
                  <c:v>13.2.2017. 13:16:00</c:v>
                </c:pt>
                <c:pt idx="237">
                  <c:v>13.2.2017. 13:17:00</c:v>
                </c:pt>
                <c:pt idx="238">
                  <c:v>13.2.2017. 13:18:00</c:v>
                </c:pt>
                <c:pt idx="239">
                  <c:v>13.2.2017. 13:19:00</c:v>
                </c:pt>
                <c:pt idx="240">
                  <c:v>13.2.2017. 13:20:00</c:v>
                </c:pt>
                <c:pt idx="241">
                  <c:v>13.2.2017. 13:21:00</c:v>
                </c:pt>
                <c:pt idx="242">
                  <c:v>13.2.2017. 13:22:00</c:v>
                </c:pt>
                <c:pt idx="243">
                  <c:v>13.2.2017. 13:23:00</c:v>
                </c:pt>
                <c:pt idx="244">
                  <c:v>13.2.2017. 13:24:00</c:v>
                </c:pt>
                <c:pt idx="245">
                  <c:v>13.2.2017. 13:25:00</c:v>
                </c:pt>
                <c:pt idx="246">
                  <c:v>13.2.2017. 13:26:00</c:v>
                </c:pt>
                <c:pt idx="247">
                  <c:v>13.2.2017. 13:27:00</c:v>
                </c:pt>
                <c:pt idx="248">
                  <c:v>13.2.2017. 13:28:00</c:v>
                </c:pt>
                <c:pt idx="249">
                  <c:v>13.2.2017. 13:29:00</c:v>
                </c:pt>
                <c:pt idx="250">
                  <c:v>13.2.2017. 13:30:00</c:v>
                </c:pt>
                <c:pt idx="251">
                  <c:v>13.2.2017. 13:31:00</c:v>
                </c:pt>
                <c:pt idx="252">
                  <c:v>13.2.2017. 13:32:00</c:v>
                </c:pt>
                <c:pt idx="253">
                  <c:v>13.2.2017. 13:33:00</c:v>
                </c:pt>
                <c:pt idx="254">
                  <c:v>13.2.2017. 13:34:00</c:v>
                </c:pt>
                <c:pt idx="255">
                  <c:v>13.2.2017. 13:35:00</c:v>
                </c:pt>
                <c:pt idx="256">
                  <c:v>13.2.2017. 13:36:00</c:v>
                </c:pt>
                <c:pt idx="257">
                  <c:v>13.2.2017. 13:37:00</c:v>
                </c:pt>
                <c:pt idx="258">
                  <c:v>13.2.2017. 13:38:00</c:v>
                </c:pt>
                <c:pt idx="259">
                  <c:v>13.2.2017. 13:39:00</c:v>
                </c:pt>
                <c:pt idx="260">
                  <c:v>13.2.2017. 13:40:00</c:v>
                </c:pt>
                <c:pt idx="261">
                  <c:v>13.2.2017. 13:41:00</c:v>
                </c:pt>
                <c:pt idx="262">
                  <c:v>13.2.2017. 13:42:00</c:v>
                </c:pt>
                <c:pt idx="263">
                  <c:v>13.2.2017. 13:43:00</c:v>
                </c:pt>
                <c:pt idx="264">
                  <c:v>13.2.2017. 13:44:00</c:v>
                </c:pt>
                <c:pt idx="265">
                  <c:v>13.2.2017. 13:45:00</c:v>
                </c:pt>
                <c:pt idx="266">
                  <c:v>13.2.2017. 13:46:00</c:v>
                </c:pt>
                <c:pt idx="267">
                  <c:v>13.2.2017. 13:47:00</c:v>
                </c:pt>
                <c:pt idx="268">
                  <c:v>13.2.2017. 13:48:00</c:v>
                </c:pt>
                <c:pt idx="269">
                  <c:v>13.2.2017. 13:49:00</c:v>
                </c:pt>
                <c:pt idx="270">
                  <c:v>13.2.2017. 13:50:00</c:v>
                </c:pt>
                <c:pt idx="271">
                  <c:v>13.2.2017. 13:51:00</c:v>
                </c:pt>
                <c:pt idx="272">
                  <c:v>13.2.2017. 13:52:00</c:v>
                </c:pt>
                <c:pt idx="273">
                  <c:v>13.2.2017. 13:53:00</c:v>
                </c:pt>
                <c:pt idx="274">
                  <c:v>13.2.2017. 13:54:00</c:v>
                </c:pt>
                <c:pt idx="275">
                  <c:v>13.2.2017. 13:55:00</c:v>
                </c:pt>
                <c:pt idx="276">
                  <c:v>13.2.2017. 13:56:00</c:v>
                </c:pt>
                <c:pt idx="277">
                  <c:v>13.2.2017. 13:57:00</c:v>
                </c:pt>
                <c:pt idx="278">
                  <c:v>13.2.2017. 13:58:00</c:v>
                </c:pt>
                <c:pt idx="279">
                  <c:v>13.2.2017. 13:59:00</c:v>
                </c:pt>
                <c:pt idx="280">
                  <c:v>13.2.2017. 14:00:00</c:v>
                </c:pt>
                <c:pt idx="281">
                  <c:v>13.2.2017. 14:01:00</c:v>
                </c:pt>
                <c:pt idx="282">
                  <c:v>13.2.2017. 14:02:00</c:v>
                </c:pt>
                <c:pt idx="283">
                  <c:v>13.2.2017. 14:03:00</c:v>
                </c:pt>
                <c:pt idx="284">
                  <c:v>13.2.2017. 14:04:00</c:v>
                </c:pt>
                <c:pt idx="285">
                  <c:v>13.2.2017. 14:05:00</c:v>
                </c:pt>
                <c:pt idx="286">
                  <c:v>13.2.2017. 14:06:00</c:v>
                </c:pt>
                <c:pt idx="287">
                  <c:v>13.2.2017. 14:07:00</c:v>
                </c:pt>
                <c:pt idx="288">
                  <c:v>13.2.2017. 14:08:00</c:v>
                </c:pt>
                <c:pt idx="289">
                  <c:v>13.2.2017. 14:09:00</c:v>
                </c:pt>
                <c:pt idx="290">
                  <c:v>13.2.2017. 14:10:00</c:v>
                </c:pt>
                <c:pt idx="291">
                  <c:v>13.2.2017. 14:11:00</c:v>
                </c:pt>
                <c:pt idx="292">
                  <c:v>13.2.2017. 14:12:00</c:v>
                </c:pt>
                <c:pt idx="293">
                  <c:v>13.2.2017. 14:13:00</c:v>
                </c:pt>
                <c:pt idx="294">
                  <c:v>13.2.2017. 14:14:00</c:v>
                </c:pt>
                <c:pt idx="295">
                  <c:v>13.2.2017. 14:15:00</c:v>
                </c:pt>
                <c:pt idx="296">
                  <c:v>13.2.2017. 14:16:00</c:v>
                </c:pt>
                <c:pt idx="297">
                  <c:v>13.2.2017. 14:17:00</c:v>
                </c:pt>
                <c:pt idx="298">
                  <c:v>13.2.2017. 14:18:00</c:v>
                </c:pt>
                <c:pt idx="299">
                  <c:v>13.2.2017. 14:19:00</c:v>
                </c:pt>
                <c:pt idx="300">
                  <c:v>13.2.2017. 14:20:00</c:v>
                </c:pt>
                <c:pt idx="302">
                  <c:v>14.2.2017. 7:00:00</c:v>
                </c:pt>
                <c:pt idx="303">
                  <c:v>14.2.2017. 7:01:00</c:v>
                </c:pt>
                <c:pt idx="304">
                  <c:v>14.2.2017. 7:02:00</c:v>
                </c:pt>
                <c:pt idx="305">
                  <c:v>14.2.2017. 7:03:00</c:v>
                </c:pt>
                <c:pt idx="306">
                  <c:v>14.2.2017. 7:04:00</c:v>
                </c:pt>
                <c:pt idx="307">
                  <c:v>14.2.2017. 7:05:00</c:v>
                </c:pt>
                <c:pt idx="308">
                  <c:v>14.2.2017. 7:06:00</c:v>
                </c:pt>
                <c:pt idx="309">
                  <c:v>14.2.2017. 7:07:00</c:v>
                </c:pt>
                <c:pt idx="310">
                  <c:v>14.2.2017. 7:08:00</c:v>
                </c:pt>
                <c:pt idx="311">
                  <c:v>14.2.2017. 7:09:00</c:v>
                </c:pt>
                <c:pt idx="312">
                  <c:v>14.2.2017. 7:10:00</c:v>
                </c:pt>
                <c:pt idx="313">
                  <c:v>14.2.2017. 7:11:00</c:v>
                </c:pt>
                <c:pt idx="314">
                  <c:v>14.2.2017. 7:12:00</c:v>
                </c:pt>
                <c:pt idx="315">
                  <c:v>14.2.2017. 7:13:00</c:v>
                </c:pt>
                <c:pt idx="316">
                  <c:v>14.2.2017. 7:14:00</c:v>
                </c:pt>
                <c:pt idx="317">
                  <c:v>14.2.2017. 7:15:00</c:v>
                </c:pt>
                <c:pt idx="318">
                  <c:v>14.2.2017. 7:16:00</c:v>
                </c:pt>
                <c:pt idx="319">
                  <c:v>14.2.2017. 7:17:00</c:v>
                </c:pt>
                <c:pt idx="320">
                  <c:v>14.2.2017. 7:18:00</c:v>
                </c:pt>
                <c:pt idx="321">
                  <c:v>14.2.2017. 7:19:00</c:v>
                </c:pt>
                <c:pt idx="322">
                  <c:v>14.2.2017. 7:20:00</c:v>
                </c:pt>
                <c:pt idx="323">
                  <c:v>14.2.2017. 7:21:00</c:v>
                </c:pt>
                <c:pt idx="324">
                  <c:v>14.2.2017. 7:22:00</c:v>
                </c:pt>
                <c:pt idx="325">
                  <c:v>14.2.2017. 7:23:00</c:v>
                </c:pt>
                <c:pt idx="326">
                  <c:v>14.2.2017. 7:24:00</c:v>
                </c:pt>
                <c:pt idx="327">
                  <c:v>14.2.2017. 7:25:00</c:v>
                </c:pt>
                <c:pt idx="328">
                  <c:v>14.2.2017. 7:26:00</c:v>
                </c:pt>
                <c:pt idx="329">
                  <c:v>14.2.2017. 7:27:00</c:v>
                </c:pt>
                <c:pt idx="330">
                  <c:v>14.2.2017. 7:28:00</c:v>
                </c:pt>
                <c:pt idx="331">
                  <c:v>14.2.2017. 7:29:00</c:v>
                </c:pt>
                <c:pt idx="332">
                  <c:v>14.2.2017. 7:30:00</c:v>
                </c:pt>
                <c:pt idx="333">
                  <c:v>14.2.2017. 7:31:00</c:v>
                </c:pt>
                <c:pt idx="334">
                  <c:v>14.2.2017. 7:32:00</c:v>
                </c:pt>
                <c:pt idx="335">
                  <c:v>14.2.2017. 7:33:00</c:v>
                </c:pt>
                <c:pt idx="336">
                  <c:v>14.2.2017. 7:34:00</c:v>
                </c:pt>
                <c:pt idx="337">
                  <c:v>14.2.2017. 7:35:00</c:v>
                </c:pt>
                <c:pt idx="338">
                  <c:v>14.2.2017. 7:36:00</c:v>
                </c:pt>
                <c:pt idx="339">
                  <c:v>14.2.2017. 7:37:00</c:v>
                </c:pt>
                <c:pt idx="340">
                  <c:v>14.2.2017. 7:38:00</c:v>
                </c:pt>
                <c:pt idx="341">
                  <c:v>14.2.2017. 7:39:00</c:v>
                </c:pt>
                <c:pt idx="342">
                  <c:v>14.2.2017. 7:40:00</c:v>
                </c:pt>
                <c:pt idx="343">
                  <c:v>14.2.2017. 7:41:00</c:v>
                </c:pt>
                <c:pt idx="344">
                  <c:v>14.2.2017. 7:42:00</c:v>
                </c:pt>
                <c:pt idx="345">
                  <c:v>14.2.2017. 7:43:00</c:v>
                </c:pt>
                <c:pt idx="346">
                  <c:v>14.2.2017. 7:44:00</c:v>
                </c:pt>
                <c:pt idx="347">
                  <c:v>14.2.2017. 7:45:00</c:v>
                </c:pt>
                <c:pt idx="348">
                  <c:v>14.2.2017. 7:46:00</c:v>
                </c:pt>
                <c:pt idx="349">
                  <c:v>14.2.2017. 7:47:00</c:v>
                </c:pt>
                <c:pt idx="350">
                  <c:v>14.2.2017. 7:48:00</c:v>
                </c:pt>
                <c:pt idx="351">
                  <c:v>14.2.2017. 7:49:00</c:v>
                </c:pt>
                <c:pt idx="352">
                  <c:v>14.2.2017. 7:50:00</c:v>
                </c:pt>
                <c:pt idx="353">
                  <c:v>14.2.2017. 7:51:00</c:v>
                </c:pt>
                <c:pt idx="354">
                  <c:v>14.2.2017. 7:52:00</c:v>
                </c:pt>
                <c:pt idx="355">
                  <c:v>14.2.2017. 7:53:00</c:v>
                </c:pt>
                <c:pt idx="356">
                  <c:v>14.2.2017. 7:54:00</c:v>
                </c:pt>
                <c:pt idx="357">
                  <c:v>14.2.2017. 7:55:00</c:v>
                </c:pt>
                <c:pt idx="358">
                  <c:v>14.2.2017. 7:56:00</c:v>
                </c:pt>
                <c:pt idx="359">
                  <c:v>14.2.2017. 7:57:00</c:v>
                </c:pt>
                <c:pt idx="360">
                  <c:v>14.2.2017. 7:58:00</c:v>
                </c:pt>
                <c:pt idx="361">
                  <c:v>14.2.2017. 7:59:00</c:v>
                </c:pt>
                <c:pt idx="362">
                  <c:v>14.2.2017. 8:00:00</c:v>
                </c:pt>
                <c:pt idx="363">
                  <c:v>14.2.2017. 8:01:00</c:v>
                </c:pt>
                <c:pt idx="364">
                  <c:v>14.2.2017. 8:02:00</c:v>
                </c:pt>
                <c:pt idx="365">
                  <c:v>14.2.2017. 8:03:00</c:v>
                </c:pt>
                <c:pt idx="366">
                  <c:v>14.2.2017. 8:04:00</c:v>
                </c:pt>
                <c:pt idx="367">
                  <c:v>14.2.2017. 8:05:00</c:v>
                </c:pt>
                <c:pt idx="368">
                  <c:v>14.2.2017. 8:06:00</c:v>
                </c:pt>
                <c:pt idx="369">
                  <c:v>14.2.2017. 8:07:00</c:v>
                </c:pt>
                <c:pt idx="370">
                  <c:v>14.2.2017. 8:08:00</c:v>
                </c:pt>
                <c:pt idx="371">
                  <c:v>14.2.2017. 8:09:00</c:v>
                </c:pt>
                <c:pt idx="372">
                  <c:v>14.2.2017. 8:10:00</c:v>
                </c:pt>
                <c:pt idx="373">
                  <c:v>14.2.2017. 8:11:00</c:v>
                </c:pt>
                <c:pt idx="374">
                  <c:v>14.2.2017. 8:12:00</c:v>
                </c:pt>
                <c:pt idx="375">
                  <c:v>14.2.2017. 8:13:00</c:v>
                </c:pt>
                <c:pt idx="376">
                  <c:v>14.2.2017. 8:14:00</c:v>
                </c:pt>
                <c:pt idx="377">
                  <c:v>14.2.2017. 8:15:00</c:v>
                </c:pt>
                <c:pt idx="378">
                  <c:v>14.2.2017. 8:16:00</c:v>
                </c:pt>
                <c:pt idx="379">
                  <c:v>14.2.2017. 8:17:00</c:v>
                </c:pt>
                <c:pt idx="380">
                  <c:v>14.2.2017. 8:18:00</c:v>
                </c:pt>
                <c:pt idx="381">
                  <c:v>14.2.2017. 8:19:00</c:v>
                </c:pt>
                <c:pt idx="382">
                  <c:v>14.2.2017. 8:20:00</c:v>
                </c:pt>
                <c:pt idx="383">
                  <c:v>14.2.2017. 8:21:00</c:v>
                </c:pt>
                <c:pt idx="384">
                  <c:v>14.2.2017. 8:22:00</c:v>
                </c:pt>
                <c:pt idx="385">
                  <c:v>14.2.2017. 8:23:00</c:v>
                </c:pt>
                <c:pt idx="386">
                  <c:v>14.2.2017. 8:24:00</c:v>
                </c:pt>
                <c:pt idx="387">
                  <c:v>14.2.2017. 8:25:00</c:v>
                </c:pt>
                <c:pt idx="388">
                  <c:v>14.2.2017. 8:26:00</c:v>
                </c:pt>
                <c:pt idx="389">
                  <c:v>14.2.2017. 8:27:00</c:v>
                </c:pt>
                <c:pt idx="390">
                  <c:v>14.2.2017. 8:28:00</c:v>
                </c:pt>
                <c:pt idx="391">
                  <c:v>14.2.2017. 8:29:00</c:v>
                </c:pt>
                <c:pt idx="392">
                  <c:v>14.2.2017. 8:30:00</c:v>
                </c:pt>
                <c:pt idx="393">
                  <c:v>14.2.2017. 8:31:00</c:v>
                </c:pt>
                <c:pt idx="394">
                  <c:v>14.2.2017. 8:32:00</c:v>
                </c:pt>
                <c:pt idx="395">
                  <c:v>14.2.2017. 8:33:00</c:v>
                </c:pt>
                <c:pt idx="396">
                  <c:v>14.2.2017. 8:34:00</c:v>
                </c:pt>
                <c:pt idx="397">
                  <c:v>14.2.2017. 8:35:00</c:v>
                </c:pt>
                <c:pt idx="398">
                  <c:v>14.2.2017. 8:36:00</c:v>
                </c:pt>
                <c:pt idx="399">
                  <c:v>14.2.2017. 8:37:00</c:v>
                </c:pt>
                <c:pt idx="400">
                  <c:v>14.2.2017. 8:38:00</c:v>
                </c:pt>
                <c:pt idx="401">
                  <c:v>14.2.2017. 8:39:00</c:v>
                </c:pt>
                <c:pt idx="402">
                  <c:v>14.2.2017. 8:40:00</c:v>
                </c:pt>
                <c:pt idx="403">
                  <c:v>14.2.2017. 8:41:00</c:v>
                </c:pt>
                <c:pt idx="404">
                  <c:v>14.2.2017. 8:42:00</c:v>
                </c:pt>
                <c:pt idx="405">
                  <c:v>14.2.2017. 8:43:00</c:v>
                </c:pt>
                <c:pt idx="406">
                  <c:v>14.2.2017. 8:44:00</c:v>
                </c:pt>
                <c:pt idx="407">
                  <c:v>14.2.2017. 8:45:00</c:v>
                </c:pt>
                <c:pt idx="408">
                  <c:v>14.2.2017. 8:46:00</c:v>
                </c:pt>
                <c:pt idx="409">
                  <c:v>14.2.2017. 8:47:00</c:v>
                </c:pt>
                <c:pt idx="410">
                  <c:v>14.2.2017. 8:48:00</c:v>
                </c:pt>
                <c:pt idx="411">
                  <c:v>14.2.2017. 8:49:00</c:v>
                </c:pt>
                <c:pt idx="412">
                  <c:v>14.2.2017. 8:50:00</c:v>
                </c:pt>
                <c:pt idx="413">
                  <c:v>14.2.2017. 8:51:00</c:v>
                </c:pt>
                <c:pt idx="414">
                  <c:v>14.2.2017. 8:52:00</c:v>
                </c:pt>
                <c:pt idx="415">
                  <c:v>14.2.2017. 8:53:00</c:v>
                </c:pt>
                <c:pt idx="416">
                  <c:v>14.2.2017. 8:54:00</c:v>
                </c:pt>
                <c:pt idx="417">
                  <c:v>14.2.2017. 8:55:00</c:v>
                </c:pt>
                <c:pt idx="418">
                  <c:v>14.2.2017. 8:56:00</c:v>
                </c:pt>
                <c:pt idx="419">
                  <c:v>14.2.2017. 8:57:00</c:v>
                </c:pt>
                <c:pt idx="420">
                  <c:v>14.2.2017. 8:58:00</c:v>
                </c:pt>
                <c:pt idx="421">
                  <c:v>14.2.2017. 8:59:00</c:v>
                </c:pt>
                <c:pt idx="422">
                  <c:v>14.2.2017. 9:00:00</c:v>
                </c:pt>
                <c:pt idx="423">
                  <c:v>14.2.2017. 9:01:00</c:v>
                </c:pt>
                <c:pt idx="424">
                  <c:v>14.2.2017. 9:02:00</c:v>
                </c:pt>
                <c:pt idx="425">
                  <c:v>14.2.2017. 9:03:00</c:v>
                </c:pt>
                <c:pt idx="426">
                  <c:v>14.2.2017. 9:04:00</c:v>
                </c:pt>
                <c:pt idx="427">
                  <c:v>14.2.2017. 9:05:00</c:v>
                </c:pt>
                <c:pt idx="428">
                  <c:v>14.2.2017. 9:06:00</c:v>
                </c:pt>
                <c:pt idx="429">
                  <c:v>14.2.2017. 9:07:00</c:v>
                </c:pt>
                <c:pt idx="430">
                  <c:v>14.2.2017. 9:08:00</c:v>
                </c:pt>
                <c:pt idx="431">
                  <c:v>14.2.2017. 9:09:00</c:v>
                </c:pt>
                <c:pt idx="432">
                  <c:v>14.2.2017. 9:10:00</c:v>
                </c:pt>
                <c:pt idx="433">
                  <c:v>14.2.2017. 9:11:00</c:v>
                </c:pt>
                <c:pt idx="434">
                  <c:v>14.2.2017. 9:12:00</c:v>
                </c:pt>
                <c:pt idx="435">
                  <c:v>14.2.2017. 9:13:00</c:v>
                </c:pt>
                <c:pt idx="436">
                  <c:v>14.2.2017. 9:14:00</c:v>
                </c:pt>
                <c:pt idx="437">
                  <c:v>14.2.2017. 9:15:00</c:v>
                </c:pt>
                <c:pt idx="438">
                  <c:v>14.2.2017. 9:16:00</c:v>
                </c:pt>
                <c:pt idx="439">
                  <c:v>14.2.2017. 9:17:00</c:v>
                </c:pt>
                <c:pt idx="440">
                  <c:v>14.2.2017. 9:18:00</c:v>
                </c:pt>
                <c:pt idx="441">
                  <c:v>14.2.2017. 9:19:00</c:v>
                </c:pt>
                <c:pt idx="442">
                  <c:v>14.2.2017. 9:20:00</c:v>
                </c:pt>
              </c:strCache>
            </c:strRef>
          </c:cat>
          <c:val>
            <c:numRef>
              <c:f>'[08_eLAB-PU-101.Ex6-O3 Proračun karakteristika analizatora O3 - APOA 370 IMI - 5.xlsx]Obrada'!$B$5:$B$447</c:f>
              <c:numCache>
                <c:formatCode>General</c:formatCode>
                <c:ptCount val="443"/>
                <c:pt idx="0">
                  <c:v>-0.42499999999999999</c:v>
                </c:pt>
                <c:pt idx="1">
                  <c:v>-0.47499999999999998</c:v>
                </c:pt>
                <c:pt idx="2">
                  <c:v>-0.48330000000000001</c:v>
                </c:pt>
                <c:pt idx="3">
                  <c:v>-0.5</c:v>
                </c:pt>
                <c:pt idx="4">
                  <c:v>-0.5333</c:v>
                </c:pt>
                <c:pt idx="5">
                  <c:v>-0.42499999999999999</c:v>
                </c:pt>
                <c:pt idx="6">
                  <c:v>-0.4667</c:v>
                </c:pt>
                <c:pt idx="7">
                  <c:v>-0.3</c:v>
                </c:pt>
                <c:pt idx="8">
                  <c:v>-0.31669999999999998</c:v>
                </c:pt>
                <c:pt idx="9">
                  <c:v>-0.3</c:v>
                </c:pt>
                <c:pt idx="10">
                  <c:v>-0.39169999999999999</c:v>
                </c:pt>
                <c:pt idx="11">
                  <c:v>-0.41670000000000001</c:v>
                </c:pt>
                <c:pt idx="12">
                  <c:v>-0.5</c:v>
                </c:pt>
                <c:pt idx="13">
                  <c:v>-0.57499999999999996</c:v>
                </c:pt>
                <c:pt idx="14">
                  <c:v>-0.43330000000000002</c:v>
                </c:pt>
                <c:pt idx="15">
                  <c:v>-0.32500000000000001</c:v>
                </c:pt>
                <c:pt idx="16">
                  <c:v>-0.25</c:v>
                </c:pt>
                <c:pt idx="17">
                  <c:v>-0.30830000000000002</c:v>
                </c:pt>
                <c:pt idx="18">
                  <c:v>-0.3</c:v>
                </c:pt>
                <c:pt idx="19">
                  <c:v>-0.3</c:v>
                </c:pt>
                <c:pt idx="20">
                  <c:v>-0.35830000000000001</c:v>
                </c:pt>
                <c:pt idx="21">
                  <c:v>-0.48330000000000001</c:v>
                </c:pt>
                <c:pt idx="22">
                  <c:v>-0.35830000000000001</c:v>
                </c:pt>
                <c:pt idx="23">
                  <c:v>-0.44169999999999998</c:v>
                </c:pt>
                <c:pt idx="24">
                  <c:v>-0.2833</c:v>
                </c:pt>
                <c:pt idx="25">
                  <c:v>-6.6699999999999995E-2</c:v>
                </c:pt>
                <c:pt idx="26">
                  <c:v>0.1</c:v>
                </c:pt>
                <c:pt idx="27">
                  <c:v>0.1</c:v>
                </c:pt>
                <c:pt idx="28">
                  <c:v>0.17499999999999999</c:v>
                </c:pt>
                <c:pt idx="29">
                  <c:v>0.2833</c:v>
                </c:pt>
                <c:pt idx="30">
                  <c:v>0.22500000000000001</c:v>
                </c:pt>
                <c:pt idx="31">
                  <c:v>0.16669999999999999</c:v>
                </c:pt>
                <c:pt idx="32">
                  <c:v>0.1</c:v>
                </c:pt>
                <c:pt idx="33">
                  <c:v>0.1</c:v>
                </c:pt>
                <c:pt idx="34">
                  <c:v>0.1167</c:v>
                </c:pt>
                <c:pt idx="35">
                  <c:v>0.125</c:v>
                </c:pt>
                <c:pt idx="36">
                  <c:v>0.1</c:v>
                </c:pt>
                <c:pt idx="37">
                  <c:v>0.14169999999999999</c:v>
                </c:pt>
                <c:pt idx="38">
                  <c:v>0.18329999999999999</c:v>
                </c:pt>
                <c:pt idx="39">
                  <c:v>0.3</c:v>
                </c:pt>
                <c:pt idx="40">
                  <c:v>0.2833</c:v>
                </c:pt>
                <c:pt idx="41">
                  <c:v>0.18329999999999999</c:v>
                </c:pt>
                <c:pt idx="42">
                  <c:v>0.2</c:v>
                </c:pt>
                <c:pt idx="43">
                  <c:v>0.125</c:v>
                </c:pt>
                <c:pt idx="44">
                  <c:v>0.1</c:v>
                </c:pt>
                <c:pt idx="45">
                  <c:v>0.15</c:v>
                </c:pt>
                <c:pt idx="46">
                  <c:v>0.1</c:v>
                </c:pt>
                <c:pt idx="47">
                  <c:v>0.18329999999999999</c:v>
                </c:pt>
                <c:pt idx="48">
                  <c:v>0.26669999999999999</c:v>
                </c:pt>
                <c:pt idx="49">
                  <c:v>0.26669999999999999</c:v>
                </c:pt>
                <c:pt idx="50">
                  <c:v>0.3</c:v>
                </c:pt>
                <c:pt idx="51">
                  <c:v>0.27500000000000002</c:v>
                </c:pt>
                <c:pt idx="52">
                  <c:v>21.925000000000001</c:v>
                </c:pt>
                <c:pt idx="53">
                  <c:v>151.48330000000001</c:v>
                </c:pt>
                <c:pt idx="54">
                  <c:v>188.4</c:v>
                </c:pt>
                <c:pt idx="55">
                  <c:v>189.1833</c:v>
                </c:pt>
                <c:pt idx="56">
                  <c:v>188.85830000000001</c:v>
                </c:pt>
                <c:pt idx="57">
                  <c:v>188.52500000000001</c:v>
                </c:pt>
                <c:pt idx="58">
                  <c:v>188.24170000000001</c:v>
                </c:pt>
                <c:pt idx="59">
                  <c:v>187.8083</c:v>
                </c:pt>
                <c:pt idx="60">
                  <c:v>187.625</c:v>
                </c:pt>
                <c:pt idx="61">
                  <c:v>187.6</c:v>
                </c:pt>
                <c:pt idx="62">
                  <c:v>187.47499999999999</c:v>
                </c:pt>
                <c:pt idx="63">
                  <c:v>187.13329999999999</c:v>
                </c:pt>
                <c:pt idx="64">
                  <c:v>186.89169999999999</c:v>
                </c:pt>
                <c:pt idx="65">
                  <c:v>186.6833</c:v>
                </c:pt>
                <c:pt idx="66">
                  <c:v>186.7</c:v>
                </c:pt>
                <c:pt idx="67">
                  <c:v>186.58330000000001</c:v>
                </c:pt>
                <c:pt idx="68">
                  <c:v>186.4083</c:v>
                </c:pt>
                <c:pt idx="69">
                  <c:v>186.51669999999999</c:v>
                </c:pt>
                <c:pt idx="70">
                  <c:v>186.5333</c:v>
                </c:pt>
                <c:pt idx="71">
                  <c:v>186.49170000000001</c:v>
                </c:pt>
                <c:pt idx="72">
                  <c:v>186.41669999999999</c:v>
                </c:pt>
                <c:pt idx="73">
                  <c:v>186.2833</c:v>
                </c:pt>
                <c:pt idx="74">
                  <c:v>186.20830000000001</c:v>
                </c:pt>
                <c:pt idx="75">
                  <c:v>186.1583</c:v>
                </c:pt>
                <c:pt idx="76">
                  <c:v>185.95830000000001</c:v>
                </c:pt>
                <c:pt idx="77">
                  <c:v>185.99170000000001</c:v>
                </c:pt>
                <c:pt idx="78">
                  <c:v>186.1</c:v>
                </c:pt>
                <c:pt idx="79">
                  <c:v>186.10830000000001</c:v>
                </c:pt>
                <c:pt idx="80">
                  <c:v>186.11670000000001</c:v>
                </c:pt>
                <c:pt idx="81">
                  <c:v>186.07499999999999</c:v>
                </c:pt>
                <c:pt idx="82">
                  <c:v>186</c:v>
                </c:pt>
                <c:pt idx="83">
                  <c:v>185.97499999999999</c:v>
                </c:pt>
                <c:pt idx="84">
                  <c:v>185.85830000000001</c:v>
                </c:pt>
                <c:pt idx="85">
                  <c:v>192.00829999999999</c:v>
                </c:pt>
                <c:pt idx="86">
                  <c:v>196.625</c:v>
                </c:pt>
                <c:pt idx="87">
                  <c:v>196.79169999999999</c:v>
                </c:pt>
                <c:pt idx="88">
                  <c:v>196.8083</c:v>
                </c:pt>
                <c:pt idx="89">
                  <c:v>196.8</c:v>
                </c:pt>
                <c:pt idx="90">
                  <c:v>196.70830000000001</c:v>
                </c:pt>
                <c:pt idx="91">
                  <c:v>196.79169999999999</c:v>
                </c:pt>
                <c:pt idx="92">
                  <c:v>196.8083</c:v>
                </c:pt>
                <c:pt idx="93">
                  <c:v>196.6917</c:v>
                </c:pt>
                <c:pt idx="94">
                  <c:v>196.6917</c:v>
                </c:pt>
                <c:pt idx="95">
                  <c:v>196.73330000000001</c:v>
                </c:pt>
                <c:pt idx="96">
                  <c:v>196.73330000000001</c:v>
                </c:pt>
                <c:pt idx="97">
                  <c:v>196.64169999999999</c:v>
                </c:pt>
                <c:pt idx="98">
                  <c:v>196.61670000000001</c:v>
                </c:pt>
                <c:pt idx="99">
                  <c:v>196.64169999999999</c:v>
                </c:pt>
                <c:pt idx="100">
                  <c:v>196.75</c:v>
                </c:pt>
                <c:pt idx="101">
                  <c:v>196.75</c:v>
                </c:pt>
                <c:pt idx="102">
                  <c:v>196.61670000000001</c:v>
                </c:pt>
                <c:pt idx="103">
                  <c:v>196.8167</c:v>
                </c:pt>
                <c:pt idx="104">
                  <c:v>196.83330000000001</c:v>
                </c:pt>
                <c:pt idx="105">
                  <c:v>196.8417</c:v>
                </c:pt>
                <c:pt idx="106">
                  <c:v>196.77500000000001</c:v>
                </c:pt>
                <c:pt idx="107">
                  <c:v>196.7</c:v>
                </c:pt>
                <c:pt idx="108">
                  <c:v>196.6</c:v>
                </c:pt>
                <c:pt idx="109">
                  <c:v>196.625</c:v>
                </c:pt>
                <c:pt idx="110">
                  <c:v>196.625</c:v>
                </c:pt>
                <c:pt idx="111">
                  <c:v>196.70830000000001</c:v>
                </c:pt>
                <c:pt idx="112">
                  <c:v>196.9</c:v>
                </c:pt>
                <c:pt idx="113">
                  <c:v>197</c:v>
                </c:pt>
                <c:pt idx="114">
                  <c:v>196.95</c:v>
                </c:pt>
                <c:pt idx="115">
                  <c:v>196.77500000000001</c:v>
                </c:pt>
                <c:pt idx="116">
                  <c:v>196.66669999999999</c:v>
                </c:pt>
                <c:pt idx="117">
                  <c:v>196.6833</c:v>
                </c:pt>
                <c:pt idx="118">
                  <c:v>196.6583</c:v>
                </c:pt>
                <c:pt idx="119">
                  <c:v>182.91669999999999</c:v>
                </c:pt>
                <c:pt idx="120">
                  <c:v>82.1083</c:v>
                </c:pt>
                <c:pt idx="121">
                  <c:v>50.741700000000002</c:v>
                </c:pt>
                <c:pt idx="122">
                  <c:v>50.875</c:v>
                </c:pt>
                <c:pt idx="123">
                  <c:v>50.883299999999998</c:v>
                </c:pt>
                <c:pt idx="124">
                  <c:v>50.9833</c:v>
                </c:pt>
                <c:pt idx="125">
                  <c:v>50.975000000000001</c:v>
                </c:pt>
                <c:pt idx="126">
                  <c:v>50.9</c:v>
                </c:pt>
                <c:pt idx="127">
                  <c:v>50.825000000000003</c:v>
                </c:pt>
                <c:pt idx="128">
                  <c:v>50.783299999999997</c:v>
                </c:pt>
                <c:pt idx="129">
                  <c:v>50.7333</c:v>
                </c:pt>
                <c:pt idx="130">
                  <c:v>50.883299999999998</c:v>
                </c:pt>
                <c:pt idx="131">
                  <c:v>50.833300000000001</c:v>
                </c:pt>
                <c:pt idx="132">
                  <c:v>50.95</c:v>
                </c:pt>
                <c:pt idx="133">
                  <c:v>50.958300000000001</c:v>
                </c:pt>
                <c:pt idx="134">
                  <c:v>50.933300000000003</c:v>
                </c:pt>
                <c:pt idx="135">
                  <c:v>50.916699999999999</c:v>
                </c:pt>
                <c:pt idx="136">
                  <c:v>50.924999999999997</c:v>
                </c:pt>
                <c:pt idx="137">
                  <c:v>50.916699999999999</c:v>
                </c:pt>
                <c:pt idx="138">
                  <c:v>50.908299999999997</c:v>
                </c:pt>
                <c:pt idx="139">
                  <c:v>50.8</c:v>
                </c:pt>
                <c:pt idx="140">
                  <c:v>50.8</c:v>
                </c:pt>
                <c:pt idx="141">
                  <c:v>50.966700000000003</c:v>
                </c:pt>
                <c:pt idx="142">
                  <c:v>50.924999999999997</c:v>
                </c:pt>
                <c:pt idx="143">
                  <c:v>50.95</c:v>
                </c:pt>
                <c:pt idx="144">
                  <c:v>50.933300000000003</c:v>
                </c:pt>
                <c:pt idx="145">
                  <c:v>51.008299999999998</c:v>
                </c:pt>
                <c:pt idx="146">
                  <c:v>51.083300000000001</c:v>
                </c:pt>
                <c:pt idx="147">
                  <c:v>51.041699999999999</c:v>
                </c:pt>
                <c:pt idx="148">
                  <c:v>50.9833</c:v>
                </c:pt>
                <c:pt idx="149">
                  <c:v>50.9</c:v>
                </c:pt>
                <c:pt idx="150">
                  <c:v>50.9</c:v>
                </c:pt>
                <c:pt idx="151">
                  <c:v>50.783299999999997</c:v>
                </c:pt>
                <c:pt idx="152">
                  <c:v>50.883299999999998</c:v>
                </c:pt>
                <c:pt idx="153">
                  <c:v>50.841700000000003</c:v>
                </c:pt>
                <c:pt idx="154">
                  <c:v>50.916699999999999</c:v>
                </c:pt>
                <c:pt idx="155">
                  <c:v>51</c:v>
                </c:pt>
                <c:pt idx="156">
                  <c:v>51</c:v>
                </c:pt>
                <c:pt idx="157">
                  <c:v>91.05</c:v>
                </c:pt>
                <c:pt idx="158">
                  <c:v>152.88329999999999</c:v>
                </c:pt>
                <c:pt idx="159">
                  <c:v>152.89169999999999</c:v>
                </c:pt>
                <c:pt idx="160">
                  <c:v>151.69999999999999</c:v>
                </c:pt>
                <c:pt idx="161">
                  <c:v>151.02500000000001</c:v>
                </c:pt>
                <c:pt idx="162">
                  <c:v>150.47499999999999</c:v>
                </c:pt>
                <c:pt idx="163">
                  <c:v>150.0917</c:v>
                </c:pt>
                <c:pt idx="164">
                  <c:v>149.9</c:v>
                </c:pt>
                <c:pt idx="165">
                  <c:v>149.75</c:v>
                </c:pt>
                <c:pt idx="166">
                  <c:v>149.52500000000001</c:v>
                </c:pt>
                <c:pt idx="167">
                  <c:v>149.35830000000001</c:v>
                </c:pt>
                <c:pt idx="168">
                  <c:v>149.1917</c:v>
                </c:pt>
                <c:pt idx="169">
                  <c:v>148.95830000000001</c:v>
                </c:pt>
                <c:pt idx="170">
                  <c:v>148.69999999999999</c:v>
                </c:pt>
                <c:pt idx="171">
                  <c:v>148.6917</c:v>
                </c:pt>
                <c:pt idx="172">
                  <c:v>148.6583</c:v>
                </c:pt>
                <c:pt idx="173">
                  <c:v>148.66669999999999</c:v>
                </c:pt>
                <c:pt idx="174">
                  <c:v>148.55000000000001</c:v>
                </c:pt>
                <c:pt idx="175">
                  <c:v>148.5</c:v>
                </c:pt>
                <c:pt idx="176">
                  <c:v>148.47499999999999</c:v>
                </c:pt>
                <c:pt idx="177">
                  <c:v>148.38329999999999</c:v>
                </c:pt>
                <c:pt idx="178">
                  <c:v>148.24170000000001</c:v>
                </c:pt>
                <c:pt idx="179">
                  <c:v>148.22499999999999</c:v>
                </c:pt>
                <c:pt idx="180">
                  <c:v>148.125</c:v>
                </c:pt>
                <c:pt idx="181">
                  <c:v>147.9667</c:v>
                </c:pt>
                <c:pt idx="182">
                  <c:v>147.85830000000001</c:v>
                </c:pt>
                <c:pt idx="183">
                  <c:v>147.86670000000001</c:v>
                </c:pt>
                <c:pt idx="184">
                  <c:v>147.88329999999999</c:v>
                </c:pt>
                <c:pt idx="185">
                  <c:v>147.9083</c:v>
                </c:pt>
                <c:pt idx="186">
                  <c:v>147.9</c:v>
                </c:pt>
                <c:pt idx="187">
                  <c:v>147.85830000000001</c:v>
                </c:pt>
                <c:pt idx="188">
                  <c:v>147.99170000000001</c:v>
                </c:pt>
                <c:pt idx="189">
                  <c:v>147.8417</c:v>
                </c:pt>
                <c:pt idx="190">
                  <c:v>147.77500000000001</c:v>
                </c:pt>
                <c:pt idx="191">
                  <c:v>147.72499999999999</c:v>
                </c:pt>
                <c:pt idx="192">
                  <c:v>147.75829999999999</c:v>
                </c:pt>
                <c:pt idx="193">
                  <c:v>147.75829999999999</c:v>
                </c:pt>
                <c:pt idx="194">
                  <c:v>147.80000000000001</c:v>
                </c:pt>
                <c:pt idx="195">
                  <c:v>147.69999999999999</c:v>
                </c:pt>
                <c:pt idx="196">
                  <c:v>147.73330000000001</c:v>
                </c:pt>
                <c:pt idx="197">
                  <c:v>147.86670000000001</c:v>
                </c:pt>
                <c:pt idx="198">
                  <c:v>147.76669999999999</c:v>
                </c:pt>
                <c:pt idx="199">
                  <c:v>147.79169999999999</c:v>
                </c:pt>
                <c:pt idx="200">
                  <c:v>147.69999999999999</c:v>
                </c:pt>
                <c:pt idx="201">
                  <c:v>147.65</c:v>
                </c:pt>
                <c:pt idx="202">
                  <c:v>147.5667</c:v>
                </c:pt>
                <c:pt idx="203">
                  <c:v>147.42500000000001</c:v>
                </c:pt>
                <c:pt idx="204">
                  <c:v>147.4</c:v>
                </c:pt>
                <c:pt idx="205">
                  <c:v>147.5</c:v>
                </c:pt>
                <c:pt idx="206">
                  <c:v>147.47499999999999</c:v>
                </c:pt>
                <c:pt idx="207">
                  <c:v>147.54169999999999</c:v>
                </c:pt>
                <c:pt idx="208">
                  <c:v>147.5917</c:v>
                </c:pt>
                <c:pt idx="209">
                  <c:v>147.51669999999999</c:v>
                </c:pt>
                <c:pt idx="210">
                  <c:v>147.4333</c:v>
                </c:pt>
                <c:pt idx="211">
                  <c:v>147.39169999999999</c:v>
                </c:pt>
                <c:pt idx="212">
                  <c:v>147.20830000000001</c:v>
                </c:pt>
                <c:pt idx="213">
                  <c:v>147.25829999999999</c:v>
                </c:pt>
                <c:pt idx="214">
                  <c:v>147.3167</c:v>
                </c:pt>
                <c:pt idx="215">
                  <c:v>147.44999999999999</c:v>
                </c:pt>
                <c:pt idx="216">
                  <c:v>147.54169999999999</c:v>
                </c:pt>
                <c:pt idx="217">
                  <c:v>147.41669999999999</c:v>
                </c:pt>
                <c:pt idx="218">
                  <c:v>147.49170000000001</c:v>
                </c:pt>
                <c:pt idx="219">
                  <c:v>147.44999999999999</c:v>
                </c:pt>
                <c:pt idx="220">
                  <c:v>147.32499999999999</c:v>
                </c:pt>
                <c:pt idx="221">
                  <c:v>147.2833</c:v>
                </c:pt>
                <c:pt idx="222">
                  <c:v>147.30000000000001</c:v>
                </c:pt>
                <c:pt idx="223">
                  <c:v>147.35</c:v>
                </c:pt>
                <c:pt idx="224">
                  <c:v>147.48330000000001</c:v>
                </c:pt>
                <c:pt idx="225">
                  <c:v>147.47499999999999</c:v>
                </c:pt>
                <c:pt idx="226">
                  <c:v>147.50829999999999</c:v>
                </c:pt>
                <c:pt idx="227">
                  <c:v>147.52500000000001</c:v>
                </c:pt>
                <c:pt idx="228">
                  <c:v>147.625</c:v>
                </c:pt>
                <c:pt idx="229">
                  <c:v>147.61670000000001</c:v>
                </c:pt>
                <c:pt idx="230">
                  <c:v>147.6583</c:v>
                </c:pt>
                <c:pt idx="231">
                  <c:v>147.6917</c:v>
                </c:pt>
                <c:pt idx="232">
                  <c:v>147.65</c:v>
                </c:pt>
                <c:pt idx="233">
                  <c:v>147.6917</c:v>
                </c:pt>
                <c:pt idx="234">
                  <c:v>147.64169999999999</c:v>
                </c:pt>
                <c:pt idx="235">
                  <c:v>147.625</c:v>
                </c:pt>
                <c:pt idx="236">
                  <c:v>147.64169999999999</c:v>
                </c:pt>
                <c:pt idx="237">
                  <c:v>147.6</c:v>
                </c:pt>
                <c:pt idx="238">
                  <c:v>147.5583</c:v>
                </c:pt>
                <c:pt idx="239">
                  <c:v>147.80000000000001</c:v>
                </c:pt>
                <c:pt idx="240">
                  <c:v>147.85830000000001</c:v>
                </c:pt>
                <c:pt idx="241">
                  <c:v>147.9667</c:v>
                </c:pt>
                <c:pt idx="242">
                  <c:v>147.86670000000001</c:v>
                </c:pt>
                <c:pt idx="243">
                  <c:v>147.8417</c:v>
                </c:pt>
                <c:pt idx="244">
                  <c:v>147.86670000000001</c:v>
                </c:pt>
                <c:pt idx="245">
                  <c:v>147.85830000000001</c:v>
                </c:pt>
                <c:pt idx="246">
                  <c:v>147.85830000000001</c:v>
                </c:pt>
                <c:pt idx="247">
                  <c:v>147.99170000000001</c:v>
                </c:pt>
                <c:pt idx="248">
                  <c:v>147.99170000000001</c:v>
                </c:pt>
                <c:pt idx="249">
                  <c:v>147.94999999999999</c:v>
                </c:pt>
                <c:pt idx="250">
                  <c:v>147.94999999999999</c:v>
                </c:pt>
                <c:pt idx="251">
                  <c:v>147.97499999999999</c:v>
                </c:pt>
                <c:pt idx="252">
                  <c:v>147.83330000000001</c:v>
                </c:pt>
                <c:pt idx="253">
                  <c:v>147.7167</c:v>
                </c:pt>
                <c:pt idx="254">
                  <c:v>147.6</c:v>
                </c:pt>
                <c:pt idx="255">
                  <c:v>149.7167</c:v>
                </c:pt>
                <c:pt idx="256">
                  <c:v>195.4083</c:v>
                </c:pt>
                <c:pt idx="257">
                  <c:v>223.8167</c:v>
                </c:pt>
                <c:pt idx="258">
                  <c:v>223.9</c:v>
                </c:pt>
                <c:pt idx="259">
                  <c:v>223.85</c:v>
                </c:pt>
                <c:pt idx="260">
                  <c:v>223.73330000000001</c:v>
                </c:pt>
                <c:pt idx="261">
                  <c:v>223.8</c:v>
                </c:pt>
                <c:pt idx="262">
                  <c:v>223.7167</c:v>
                </c:pt>
                <c:pt idx="263">
                  <c:v>223.4333</c:v>
                </c:pt>
                <c:pt idx="264">
                  <c:v>223.48330000000001</c:v>
                </c:pt>
                <c:pt idx="265">
                  <c:v>223.4333</c:v>
                </c:pt>
                <c:pt idx="266">
                  <c:v>223.41669999999999</c:v>
                </c:pt>
                <c:pt idx="267">
                  <c:v>223.24170000000001</c:v>
                </c:pt>
                <c:pt idx="268">
                  <c:v>223.3167</c:v>
                </c:pt>
                <c:pt idx="269">
                  <c:v>223.26669999999999</c:v>
                </c:pt>
                <c:pt idx="270">
                  <c:v>223.2167</c:v>
                </c:pt>
                <c:pt idx="271">
                  <c:v>223.05</c:v>
                </c:pt>
                <c:pt idx="272">
                  <c:v>223.0917</c:v>
                </c:pt>
                <c:pt idx="273">
                  <c:v>223.13329999999999</c:v>
                </c:pt>
                <c:pt idx="274">
                  <c:v>223.0583</c:v>
                </c:pt>
                <c:pt idx="275">
                  <c:v>222.9</c:v>
                </c:pt>
                <c:pt idx="276">
                  <c:v>222.7833</c:v>
                </c:pt>
                <c:pt idx="277">
                  <c:v>222.6833</c:v>
                </c:pt>
                <c:pt idx="278">
                  <c:v>222.67500000000001</c:v>
                </c:pt>
                <c:pt idx="279">
                  <c:v>222.50829999999999</c:v>
                </c:pt>
                <c:pt idx="280">
                  <c:v>222.125</c:v>
                </c:pt>
                <c:pt idx="281">
                  <c:v>222.01669999999999</c:v>
                </c:pt>
                <c:pt idx="282">
                  <c:v>222.1</c:v>
                </c:pt>
                <c:pt idx="283">
                  <c:v>222.0333</c:v>
                </c:pt>
                <c:pt idx="284">
                  <c:v>221.95</c:v>
                </c:pt>
                <c:pt idx="285">
                  <c:v>221.85</c:v>
                </c:pt>
                <c:pt idx="286">
                  <c:v>221.83330000000001</c:v>
                </c:pt>
                <c:pt idx="287">
                  <c:v>221.8167</c:v>
                </c:pt>
                <c:pt idx="288">
                  <c:v>221.73330000000001</c:v>
                </c:pt>
                <c:pt idx="289">
                  <c:v>221.8083</c:v>
                </c:pt>
                <c:pt idx="290">
                  <c:v>221.88329999999999</c:v>
                </c:pt>
                <c:pt idx="291">
                  <c:v>221.9083</c:v>
                </c:pt>
                <c:pt idx="292">
                  <c:v>221.92500000000001</c:v>
                </c:pt>
                <c:pt idx="293">
                  <c:v>221.92500000000001</c:v>
                </c:pt>
                <c:pt idx="294">
                  <c:v>221.82499999999999</c:v>
                </c:pt>
                <c:pt idx="295">
                  <c:v>221.72499999999999</c:v>
                </c:pt>
                <c:pt idx="296">
                  <c:v>221.64169999999999</c:v>
                </c:pt>
                <c:pt idx="297">
                  <c:v>221.52500000000001</c:v>
                </c:pt>
                <c:pt idx="298">
                  <c:v>221.61670000000001</c:v>
                </c:pt>
                <c:pt idx="299">
                  <c:v>221.70830000000001</c:v>
                </c:pt>
                <c:pt idx="300">
                  <c:v>221.76669999999999</c:v>
                </c:pt>
                <c:pt idx="302">
                  <c:v>0.88329999999999997</c:v>
                </c:pt>
                <c:pt idx="303">
                  <c:v>1</c:v>
                </c:pt>
                <c:pt idx="304">
                  <c:v>0.97499999999999998</c:v>
                </c:pt>
                <c:pt idx="305">
                  <c:v>0.9667</c:v>
                </c:pt>
                <c:pt idx="306">
                  <c:v>0.9083</c:v>
                </c:pt>
                <c:pt idx="307">
                  <c:v>0.9</c:v>
                </c:pt>
                <c:pt idx="308">
                  <c:v>0.72499999999999998</c:v>
                </c:pt>
                <c:pt idx="309">
                  <c:v>0.7</c:v>
                </c:pt>
                <c:pt idx="310">
                  <c:v>0.7</c:v>
                </c:pt>
                <c:pt idx="311">
                  <c:v>0.70830000000000004</c:v>
                </c:pt>
                <c:pt idx="312">
                  <c:v>0.73329999999999995</c:v>
                </c:pt>
                <c:pt idx="313">
                  <c:v>0.7</c:v>
                </c:pt>
                <c:pt idx="314">
                  <c:v>0.72499999999999998</c:v>
                </c:pt>
                <c:pt idx="315">
                  <c:v>0.85829999999999995</c:v>
                </c:pt>
                <c:pt idx="316">
                  <c:v>0.9</c:v>
                </c:pt>
                <c:pt idx="317">
                  <c:v>0.86670000000000003</c:v>
                </c:pt>
                <c:pt idx="318">
                  <c:v>0.75829999999999997</c:v>
                </c:pt>
                <c:pt idx="319">
                  <c:v>0.7</c:v>
                </c:pt>
                <c:pt idx="320">
                  <c:v>0.70830000000000004</c:v>
                </c:pt>
                <c:pt idx="321">
                  <c:v>0.65</c:v>
                </c:pt>
                <c:pt idx="322">
                  <c:v>0.7</c:v>
                </c:pt>
                <c:pt idx="323">
                  <c:v>0.73329999999999995</c:v>
                </c:pt>
                <c:pt idx="324">
                  <c:v>0.77500000000000002</c:v>
                </c:pt>
                <c:pt idx="325">
                  <c:v>0.7</c:v>
                </c:pt>
                <c:pt idx="326">
                  <c:v>0.8417</c:v>
                </c:pt>
                <c:pt idx="327">
                  <c:v>0.8</c:v>
                </c:pt>
                <c:pt idx="328">
                  <c:v>0.75</c:v>
                </c:pt>
                <c:pt idx="329">
                  <c:v>0.80830000000000002</c:v>
                </c:pt>
                <c:pt idx="330">
                  <c:v>0.7167</c:v>
                </c:pt>
                <c:pt idx="331">
                  <c:v>0.7</c:v>
                </c:pt>
                <c:pt idx="332">
                  <c:v>0.7</c:v>
                </c:pt>
                <c:pt idx="333">
                  <c:v>0.72499999999999998</c:v>
                </c:pt>
                <c:pt idx="334">
                  <c:v>0.80830000000000002</c:v>
                </c:pt>
                <c:pt idx="335">
                  <c:v>0.9</c:v>
                </c:pt>
                <c:pt idx="336">
                  <c:v>0.9</c:v>
                </c:pt>
                <c:pt idx="337">
                  <c:v>0.9</c:v>
                </c:pt>
                <c:pt idx="338">
                  <c:v>0.85829999999999995</c:v>
                </c:pt>
                <c:pt idx="339">
                  <c:v>0.8</c:v>
                </c:pt>
                <c:pt idx="340">
                  <c:v>0.88329999999999997</c:v>
                </c:pt>
                <c:pt idx="341">
                  <c:v>0.7833</c:v>
                </c:pt>
                <c:pt idx="342">
                  <c:v>0.7</c:v>
                </c:pt>
                <c:pt idx="343">
                  <c:v>0.7</c:v>
                </c:pt>
                <c:pt idx="344">
                  <c:v>0.7</c:v>
                </c:pt>
                <c:pt idx="345">
                  <c:v>0.75</c:v>
                </c:pt>
                <c:pt idx="346">
                  <c:v>0.88329999999999997</c:v>
                </c:pt>
                <c:pt idx="347">
                  <c:v>0.8417</c:v>
                </c:pt>
                <c:pt idx="348">
                  <c:v>0.82499999999999996</c:v>
                </c:pt>
                <c:pt idx="349">
                  <c:v>0.7</c:v>
                </c:pt>
                <c:pt idx="350">
                  <c:v>0.7</c:v>
                </c:pt>
                <c:pt idx="351">
                  <c:v>0.7</c:v>
                </c:pt>
                <c:pt idx="352">
                  <c:v>0.7</c:v>
                </c:pt>
                <c:pt idx="353">
                  <c:v>0.63329999999999997</c:v>
                </c:pt>
                <c:pt idx="354">
                  <c:v>0.75829999999999997</c:v>
                </c:pt>
                <c:pt idx="355">
                  <c:v>0.8</c:v>
                </c:pt>
                <c:pt idx="356">
                  <c:v>0.81669999999999998</c:v>
                </c:pt>
                <c:pt idx="357">
                  <c:v>0.8</c:v>
                </c:pt>
                <c:pt idx="358">
                  <c:v>0.875</c:v>
                </c:pt>
                <c:pt idx="359">
                  <c:v>0.88329999999999997</c:v>
                </c:pt>
                <c:pt idx="360">
                  <c:v>0.76670000000000005</c:v>
                </c:pt>
                <c:pt idx="361">
                  <c:v>0.8</c:v>
                </c:pt>
                <c:pt idx="362">
                  <c:v>0.74170000000000003</c:v>
                </c:pt>
                <c:pt idx="363">
                  <c:v>0.7</c:v>
                </c:pt>
                <c:pt idx="364">
                  <c:v>6.55</c:v>
                </c:pt>
                <c:pt idx="365">
                  <c:v>122.99169999999999</c:v>
                </c:pt>
                <c:pt idx="366">
                  <c:v>196.65</c:v>
                </c:pt>
                <c:pt idx="367">
                  <c:v>199.6833</c:v>
                </c:pt>
                <c:pt idx="368">
                  <c:v>200.6583</c:v>
                </c:pt>
                <c:pt idx="369">
                  <c:v>200.67500000000001</c:v>
                </c:pt>
                <c:pt idx="370">
                  <c:v>200.5917</c:v>
                </c:pt>
                <c:pt idx="371">
                  <c:v>200.45830000000001</c:v>
                </c:pt>
                <c:pt idx="372">
                  <c:v>200.0667</c:v>
                </c:pt>
                <c:pt idx="373">
                  <c:v>199.86670000000001</c:v>
                </c:pt>
                <c:pt idx="374">
                  <c:v>199.70830000000001</c:v>
                </c:pt>
                <c:pt idx="375">
                  <c:v>199.4083</c:v>
                </c:pt>
                <c:pt idx="376">
                  <c:v>199.45830000000001</c:v>
                </c:pt>
                <c:pt idx="377">
                  <c:v>199.3417</c:v>
                </c:pt>
                <c:pt idx="378">
                  <c:v>199.375</c:v>
                </c:pt>
                <c:pt idx="379">
                  <c:v>199.3</c:v>
                </c:pt>
                <c:pt idx="380">
                  <c:v>199.1</c:v>
                </c:pt>
                <c:pt idx="381">
                  <c:v>198.85830000000001</c:v>
                </c:pt>
                <c:pt idx="382">
                  <c:v>198.6917</c:v>
                </c:pt>
                <c:pt idx="383">
                  <c:v>198.55</c:v>
                </c:pt>
                <c:pt idx="384">
                  <c:v>198.35</c:v>
                </c:pt>
                <c:pt idx="385">
                  <c:v>198.51669999999999</c:v>
                </c:pt>
                <c:pt idx="386">
                  <c:v>198.58330000000001</c:v>
                </c:pt>
                <c:pt idx="387">
                  <c:v>198.6</c:v>
                </c:pt>
                <c:pt idx="388">
                  <c:v>198.54169999999999</c:v>
                </c:pt>
                <c:pt idx="389">
                  <c:v>198.63329999999999</c:v>
                </c:pt>
                <c:pt idx="390">
                  <c:v>198.4333</c:v>
                </c:pt>
                <c:pt idx="391">
                  <c:v>198.4083</c:v>
                </c:pt>
                <c:pt idx="392">
                  <c:v>198.1833</c:v>
                </c:pt>
                <c:pt idx="393">
                  <c:v>198.2833</c:v>
                </c:pt>
                <c:pt idx="394">
                  <c:v>198.2</c:v>
                </c:pt>
                <c:pt idx="395">
                  <c:v>198.11670000000001</c:v>
                </c:pt>
                <c:pt idx="396">
                  <c:v>198.0583</c:v>
                </c:pt>
                <c:pt idx="397">
                  <c:v>198.08330000000001</c:v>
                </c:pt>
                <c:pt idx="398">
                  <c:v>198</c:v>
                </c:pt>
                <c:pt idx="399">
                  <c:v>197.9083</c:v>
                </c:pt>
                <c:pt idx="400">
                  <c:v>197.6917</c:v>
                </c:pt>
                <c:pt idx="401">
                  <c:v>197.41669999999999</c:v>
                </c:pt>
                <c:pt idx="402">
                  <c:v>197.35</c:v>
                </c:pt>
                <c:pt idx="403">
                  <c:v>197.3417</c:v>
                </c:pt>
                <c:pt idx="404">
                  <c:v>197.25</c:v>
                </c:pt>
                <c:pt idx="405">
                  <c:v>197.14169999999999</c:v>
                </c:pt>
                <c:pt idx="406">
                  <c:v>197</c:v>
                </c:pt>
                <c:pt idx="407">
                  <c:v>196.92500000000001</c:v>
                </c:pt>
                <c:pt idx="408">
                  <c:v>196.89169999999999</c:v>
                </c:pt>
                <c:pt idx="409">
                  <c:v>196.88329999999999</c:v>
                </c:pt>
                <c:pt idx="410">
                  <c:v>196.98330000000001</c:v>
                </c:pt>
                <c:pt idx="411">
                  <c:v>197.05</c:v>
                </c:pt>
                <c:pt idx="412">
                  <c:v>197.0917</c:v>
                </c:pt>
                <c:pt idx="413">
                  <c:v>197.1</c:v>
                </c:pt>
                <c:pt idx="414">
                  <c:v>197</c:v>
                </c:pt>
                <c:pt idx="415">
                  <c:v>196.875</c:v>
                </c:pt>
                <c:pt idx="416">
                  <c:v>196.7833</c:v>
                </c:pt>
                <c:pt idx="417">
                  <c:v>196.9</c:v>
                </c:pt>
                <c:pt idx="418">
                  <c:v>196.77500000000001</c:v>
                </c:pt>
                <c:pt idx="419">
                  <c:v>196.72499999999999</c:v>
                </c:pt>
                <c:pt idx="420">
                  <c:v>196.73330000000001</c:v>
                </c:pt>
                <c:pt idx="421">
                  <c:v>196.5333</c:v>
                </c:pt>
                <c:pt idx="422">
                  <c:v>196.41669999999999</c:v>
                </c:pt>
                <c:pt idx="423">
                  <c:v>196.35</c:v>
                </c:pt>
                <c:pt idx="424">
                  <c:v>196.13329999999999</c:v>
                </c:pt>
                <c:pt idx="425">
                  <c:v>196.1</c:v>
                </c:pt>
                <c:pt idx="426">
                  <c:v>195.99170000000001</c:v>
                </c:pt>
                <c:pt idx="427">
                  <c:v>195.85830000000001</c:v>
                </c:pt>
                <c:pt idx="428">
                  <c:v>195.95830000000001</c:v>
                </c:pt>
                <c:pt idx="429">
                  <c:v>196.0333</c:v>
                </c:pt>
                <c:pt idx="430">
                  <c:v>196</c:v>
                </c:pt>
                <c:pt idx="431">
                  <c:v>195.8167</c:v>
                </c:pt>
                <c:pt idx="432">
                  <c:v>195.55</c:v>
                </c:pt>
                <c:pt idx="433">
                  <c:v>194.625</c:v>
                </c:pt>
                <c:pt idx="434">
                  <c:v>193.47499999999999</c:v>
                </c:pt>
                <c:pt idx="435">
                  <c:v>193.0667</c:v>
                </c:pt>
                <c:pt idx="436">
                  <c:v>193.25829999999999</c:v>
                </c:pt>
                <c:pt idx="437">
                  <c:v>193.5</c:v>
                </c:pt>
                <c:pt idx="438">
                  <c:v>193.52500000000001</c:v>
                </c:pt>
                <c:pt idx="439">
                  <c:v>193.54169999999999</c:v>
                </c:pt>
                <c:pt idx="440">
                  <c:v>193.65</c:v>
                </c:pt>
                <c:pt idx="441">
                  <c:v>193.75</c:v>
                </c:pt>
                <c:pt idx="442">
                  <c:v>193.7833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399-4FCC-94AB-2B64FAEDE9BF}"/>
            </c:ext>
          </c:extLst>
        </c:ser>
        <c:ser>
          <c:idx val="1"/>
          <c:order val="1"/>
          <c:tx>
            <c:v>referentni</c:v>
          </c:tx>
          <c:marker>
            <c:symbol val="none"/>
          </c:marker>
          <c:cat>
            <c:strRef>
              <c:f>'[08_eLAB-PU-101.Ex6-O3 Proračun karakteristika analizatora O3 - APOA 370 IMI - 5.xlsx]Obrada'!$A$5:$A$447</c:f>
              <c:strCache>
                <c:ptCount val="443"/>
                <c:pt idx="0">
                  <c:v>13.2.2017. 9:20:00</c:v>
                </c:pt>
                <c:pt idx="1">
                  <c:v>13.2.2017. 9:21:00</c:v>
                </c:pt>
                <c:pt idx="2">
                  <c:v>13.2.2017. 9:22:00</c:v>
                </c:pt>
                <c:pt idx="3">
                  <c:v>13.2.2017. 9:23:00</c:v>
                </c:pt>
                <c:pt idx="4">
                  <c:v>13.2.2017. 9:24:00</c:v>
                </c:pt>
                <c:pt idx="5">
                  <c:v>13.2.2017. 9:25:00</c:v>
                </c:pt>
                <c:pt idx="6">
                  <c:v>13.2.2017. 9:26:00</c:v>
                </c:pt>
                <c:pt idx="7">
                  <c:v>13.2.2017. 9:27:00</c:v>
                </c:pt>
                <c:pt idx="8">
                  <c:v>13.2.2017. 9:28:00</c:v>
                </c:pt>
                <c:pt idx="9">
                  <c:v>13.2.2017. 9:29:00</c:v>
                </c:pt>
                <c:pt idx="10">
                  <c:v>13.2.2017. 9:30:00</c:v>
                </c:pt>
                <c:pt idx="11">
                  <c:v>13.2.2017. 9:31:00</c:v>
                </c:pt>
                <c:pt idx="12">
                  <c:v>13.2.2017. 9:32:00</c:v>
                </c:pt>
                <c:pt idx="13">
                  <c:v>13.2.2017. 9:33:00</c:v>
                </c:pt>
                <c:pt idx="14">
                  <c:v>13.2.2017. 9:34:00</c:v>
                </c:pt>
                <c:pt idx="15">
                  <c:v>13.2.2017. 9:35:00</c:v>
                </c:pt>
                <c:pt idx="16">
                  <c:v>13.2.2017. 9:36:00</c:v>
                </c:pt>
                <c:pt idx="17">
                  <c:v>13.2.2017. 9:37:00</c:v>
                </c:pt>
                <c:pt idx="18">
                  <c:v>13.2.2017. 9:38:00</c:v>
                </c:pt>
                <c:pt idx="19">
                  <c:v>13.2.2017. 9:39:00</c:v>
                </c:pt>
                <c:pt idx="20">
                  <c:v>13.2.2017. 9:40:00</c:v>
                </c:pt>
                <c:pt idx="21">
                  <c:v>13.2.2017. 9:41:00</c:v>
                </c:pt>
                <c:pt idx="22">
                  <c:v>13.2.2017. 9:42:00</c:v>
                </c:pt>
                <c:pt idx="23">
                  <c:v>13.2.2017. 9:43:00</c:v>
                </c:pt>
                <c:pt idx="24">
                  <c:v>13.2.2017. 9:44:00</c:v>
                </c:pt>
                <c:pt idx="25">
                  <c:v>13.2.2017. 9:45:00</c:v>
                </c:pt>
                <c:pt idx="26">
                  <c:v>13.2.2017. 9:46:00</c:v>
                </c:pt>
                <c:pt idx="27">
                  <c:v>13.2.2017. 9:47:00</c:v>
                </c:pt>
                <c:pt idx="28">
                  <c:v>13.2.2017. 9:48:00</c:v>
                </c:pt>
                <c:pt idx="29">
                  <c:v>13.2.2017. 9:49:00</c:v>
                </c:pt>
                <c:pt idx="30">
                  <c:v>13.2.2017. 9:50:00</c:v>
                </c:pt>
                <c:pt idx="31">
                  <c:v>13.2.2017. 9:51:00</c:v>
                </c:pt>
                <c:pt idx="32">
                  <c:v>13.2.2017. 9:52:00</c:v>
                </c:pt>
                <c:pt idx="33">
                  <c:v>13.2.2017. 9:53:00</c:v>
                </c:pt>
                <c:pt idx="34">
                  <c:v>13.2.2017. 9:54:00</c:v>
                </c:pt>
                <c:pt idx="35">
                  <c:v>13.2.2017. 9:55:00</c:v>
                </c:pt>
                <c:pt idx="36">
                  <c:v>13.2.2017. 9:56:00</c:v>
                </c:pt>
                <c:pt idx="37">
                  <c:v>13.2.2017. 9:57:00</c:v>
                </c:pt>
                <c:pt idx="38">
                  <c:v>13.2.2017. 9:58:00</c:v>
                </c:pt>
                <c:pt idx="39">
                  <c:v>13.2.2017. 9:59:00</c:v>
                </c:pt>
                <c:pt idx="40">
                  <c:v>13.2.2017. 10:00:00</c:v>
                </c:pt>
                <c:pt idx="41">
                  <c:v>13.2.2017. 10:01:00</c:v>
                </c:pt>
                <c:pt idx="42">
                  <c:v>13.2.2017. 10:02:00</c:v>
                </c:pt>
                <c:pt idx="43">
                  <c:v>13.2.2017. 10:03:00</c:v>
                </c:pt>
                <c:pt idx="44">
                  <c:v>13.2.2017. 10:04:00</c:v>
                </c:pt>
                <c:pt idx="45">
                  <c:v>13.2.2017. 10:05:00</c:v>
                </c:pt>
                <c:pt idx="46">
                  <c:v>13.2.2017. 10:06:00</c:v>
                </c:pt>
                <c:pt idx="47">
                  <c:v>13.2.2017. 10:07:00</c:v>
                </c:pt>
                <c:pt idx="48">
                  <c:v>13.2.2017. 10:08:00</c:v>
                </c:pt>
                <c:pt idx="49">
                  <c:v>13.2.2017. 10:09:00</c:v>
                </c:pt>
                <c:pt idx="50">
                  <c:v>13.2.2017. 10:10:00</c:v>
                </c:pt>
                <c:pt idx="51">
                  <c:v>13.2.2017. 10:11:00</c:v>
                </c:pt>
                <c:pt idx="52">
                  <c:v>13.2.2017. 10:12:00</c:v>
                </c:pt>
                <c:pt idx="53">
                  <c:v>13.2.2017. 10:13:00</c:v>
                </c:pt>
                <c:pt idx="54">
                  <c:v>13.2.2017. 10:14:00</c:v>
                </c:pt>
                <c:pt idx="55">
                  <c:v>13.2.2017. 10:15:00</c:v>
                </c:pt>
                <c:pt idx="56">
                  <c:v>13.2.2017. 10:16:00</c:v>
                </c:pt>
                <c:pt idx="57">
                  <c:v>13.2.2017. 10:17:00</c:v>
                </c:pt>
                <c:pt idx="58">
                  <c:v>13.2.2017. 10:18:00</c:v>
                </c:pt>
                <c:pt idx="59">
                  <c:v>13.2.2017. 10:19:00</c:v>
                </c:pt>
                <c:pt idx="60">
                  <c:v>13.2.2017. 10:20:00</c:v>
                </c:pt>
                <c:pt idx="61">
                  <c:v>13.2.2017. 10:21:00</c:v>
                </c:pt>
                <c:pt idx="62">
                  <c:v>13.2.2017. 10:22:00</c:v>
                </c:pt>
                <c:pt idx="63">
                  <c:v>13.2.2017. 10:23:00</c:v>
                </c:pt>
                <c:pt idx="64">
                  <c:v>13.2.2017. 10:24:00</c:v>
                </c:pt>
                <c:pt idx="65">
                  <c:v>13.2.2017. 10:25:00</c:v>
                </c:pt>
                <c:pt idx="66">
                  <c:v>13.2.2017. 10:26:00</c:v>
                </c:pt>
                <c:pt idx="67">
                  <c:v>13.2.2017. 10:27:00</c:v>
                </c:pt>
                <c:pt idx="68">
                  <c:v>13.2.2017. 10:28:00</c:v>
                </c:pt>
                <c:pt idx="69">
                  <c:v>13.2.2017. 10:29:00</c:v>
                </c:pt>
                <c:pt idx="70">
                  <c:v>13.2.2017. 10:30:00</c:v>
                </c:pt>
                <c:pt idx="71">
                  <c:v>13.2.2017. 10:31:00</c:v>
                </c:pt>
                <c:pt idx="72">
                  <c:v>13.2.2017. 10:32:00</c:v>
                </c:pt>
                <c:pt idx="73">
                  <c:v>13.2.2017. 10:33:00</c:v>
                </c:pt>
                <c:pt idx="74">
                  <c:v>13.2.2017. 10:34:00</c:v>
                </c:pt>
                <c:pt idx="75">
                  <c:v>13.2.2017. 10:35:00</c:v>
                </c:pt>
                <c:pt idx="76">
                  <c:v>13.2.2017. 10:36:00</c:v>
                </c:pt>
                <c:pt idx="77">
                  <c:v>13.2.2017. 10:37:00</c:v>
                </c:pt>
                <c:pt idx="78">
                  <c:v>13.2.2017. 10:38:00</c:v>
                </c:pt>
                <c:pt idx="79">
                  <c:v>13.2.2017. 10:39:00</c:v>
                </c:pt>
                <c:pt idx="80">
                  <c:v>13.2.2017. 10:40:00</c:v>
                </c:pt>
                <c:pt idx="81">
                  <c:v>13.2.2017. 10:41:00</c:v>
                </c:pt>
                <c:pt idx="82">
                  <c:v>13.2.2017. 10:42:00</c:v>
                </c:pt>
                <c:pt idx="83">
                  <c:v>13.2.2017. 10:43:00</c:v>
                </c:pt>
                <c:pt idx="84">
                  <c:v>13.2.2017. 10:44:00</c:v>
                </c:pt>
                <c:pt idx="85">
                  <c:v>13.2.2017. 10:45:00</c:v>
                </c:pt>
                <c:pt idx="86">
                  <c:v>13.2.2017. 10:46:00</c:v>
                </c:pt>
                <c:pt idx="87">
                  <c:v>13.2.2017. 10:47:00</c:v>
                </c:pt>
                <c:pt idx="88">
                  <c:v>13.2.2017. 10:48:00</c:v>
                </c:pt>
                <c:pt idx="89">
                  <c:v>13.2.2017. 10:49:00</c:v>
                </c:pt>
                <c:pt idx="90">
                  <c:v>13.2.2017. 10:50:00</c:v>
                </c:pt>
                <c:pt idx="91">
                  <c:v>13.2.2017. 10:51:00</c:v>
                </c:pt>
                <c:pt idx="92">
                  <c:v>13.2.2017. 10:52:00</c:v>
                </c:pt>
                <c:pt idx="93">
                  <c:v>13.2.2017. 10:53:00</c:v>
                </c:pt>
                <c:pt idx="94">
                  <c:v>13.2.2017. 10:54:00</c:v>
                </c:pt>
                <c:pt idx="95">
                  <c:v>13.2.2017. 10:55:00</c:v>
                </c:pt>
                <c:pt idx="96">
                  <c:v>13.2.2017. 10:56:00</c:v>
                </c:pt>
                <c:pt idx="97">
                  <c:v>13.2.2017. 10:57:00</c:v>
                </c:pt>
                <c:pt idx="98">
                  <c:v>13.2.2017. 10:58:00</c:v>
                </c:pt>
                <c:pt idx="99">
                  <c:v>13.2.2017. 10:59:00</c:v>
                </c:pt>
                <c:pt idx="100">
                  <c:v>13.2.2017. 11:00:00</c:v>
                </c:pt>
                <c:pt idx="101">
                  <c:v>13.2.2017. 11:01:00</c:v>
                </c:pt>
                <c:pt idx="102">
                  <c:v>13.2.2017. 11:02:00</c:v>
                </c:pt>
                <c:pt idx="103">
                  <c:v>13.2.2017. 11:03:00</c:v>
                </c:pt>
                <c:pt idx="104">
                  <c:v>13.2.2017. 11:04:00</c:v>
                </c:pt>
                <c:pt idx="105">
                  <c:v>13.2.2017. 11:05:00</c:v>
                </c:pt>
                <c:pt idx="106">
                  <c:v>13.2.2017. 11:06:00</c:v>
                </c:pt>
                <c:pt idx="107">
                  <c:v>13.2.2017. 11:07:00</c:v>
                </c:pt>
                <c:pt idx="108">
                  <c:v>13.2.2017. 11:08:00</c:v>
                </c:pt>
                <c:pt idx="109">
                  <c:v>13.2.2017. 11:09:00</c:v>
                </c:pt>
                <c:pt idx="110">
                  <c:v>13.2.2017. 11:10:00</c:v>
                </c:pt>
                <c:pt idx="111">
                  <c:v>13.2.2017. 11:11:00</c:v>
                </c:pt>
                <c:pt idx="112">
                  <c:v>13.2.2017. 11:12:00</c:v>
                </c:pt>
                <c:pt idx="113">
                  <c:v>13.2.2017. 11:13:00</c:v>
                </c:pt>
                <c:pt idx="114">
                  <c:v>13.2.2017. 11:14:00</c:v>
                </c:pt>
                <c:pt idx="115">
                  <c:v>13.2.2017. 11:15:00</c:v>
                </c:pt>
                <c:pt idx="116">
                  <c:v>13.2.2017. 11:16:00</c:v>
                </c:pt>
                <c:pt idx="117">
                  <c:v>13.2.2017. 11:17:00</c:v>
                </c:pt>
                <c:pt idx="118">
                  <c:v>13.2.2017. 11:18:00</c:v>
                </c:pt>
                <c:pt idx="119">
                  <c:v>13.2.2017. 11:19:00</c:v>
                </c:pt>
                <c:pt idx="120">
                  <c:v>13.2.2017. 11:20:00</c:v>
                </c:pt>
                <c:pt idx="121">
                  <c:v>13.2.2017. 11:21:00</c:v>
                </c:pt>
                <c:pt idx="122">
                  <c:v>13.2.2017. 11:22:00</c:v>
                </c:pt>
                <c:pt idx="123">
                  <c:v>13.2.2017. 11:23:00</c:v>
                </c:pt>
                <c:pt idx="124">
                  <c:v>13.2.2017. 11:24:00</c:v>
                </c:pt>
                <c:pt idx="125">
                  <c:v>13.2.2017. 11:25:00</c:v>
                </c:pt>
                <c:pt idx="126">
                  <c:v>13.2.2017. 11:26:00</c:v>
                </c:pt>
                <c:pt idx="127">
                  <c:v>13.2.2017. 11:27:00</c:v>
                </c:pt>
                <c:pt idx="128">
                  <c:v>13.2.2017. 11:28:00</c:v>
                </c:pt>
                <c:pt idx="129">
                  <c:v>13.2.2017. 11:29:00</c:v>
                </c:pt>
                <c:pt idx="130">
                  <c:v>13.2.2017. 11:30:00</c:v>
                </c:pt>
                <c:pt idx="131">
                  <c:v>13.2.2017. 11:31:00</c:v>
                </c:pt>
                <c:pt idx="132">
                  <c:v>13.2.2017. 11:32:00</c:v>
                </c:pt>
                <c:pt idx="133">
                  <c:v>13.2.2017. 11:33:00</c:v>
                </c:pt>
                <c:pt idx="134">
                  <c:v>13.2.2017. 11:34:00</c:v>
                </c:pt>
                <c:pt idx="135">
                  <c:v>13.2.2017. 11:35:00</c:v>
                </c:pt>
                <c:pt idx="136">
                  <c:v>13.2.2017. 11:36:00</c:v>
                </c:pt>
                <c:pt idx="137">
                  <c:v>13.2.2017. 11:37:00</c:v>
                </c:pt>
                <c:pt idx="138">
                  <c:v>13.2.2017. 11:38:00</c:v>
                </c:pt>
                <c:pt idx="139">
                  <c:v>13.2.2017. 11:39:00</c:v>
                </c:pt>
                <c:pt idx="140">
                  <c:v>13.2.2017. 11:40:00</c:v>
                </c:pt>
                <c:pt idx="141">
                  <c:v>13.2.2017. 11:41:00</c:v>
                </c:pt>
                <c:pt idx="142">
                  <c:v>13.2.2017. 11:42:00</c:v>
                </c:pt>
                <c:pt idx="143">
                  <c:v>13.2.2017. 11:43:00</c:v>
                </c:pt>
                <c:pt idx="144">
                  <c:v>13.2.2017. 11:44:00</c:v>
                </c:pt>
                <c:pt idx="145">
                  <c:v>13.2.2017. 11:45:00</c:v>
                </c:pt>
                <c:pt idx="146">
                  <c:v>13.2.2017. 11:46:00</c:v>
                </c:pt>
                <c:pt idx="147">
                  <c:v>13.2.2017. 11:47:00</c:v>
                </c:pt>
                <c:pt idx="148">
                  <c:v>13.2.2017. 11:48:00</c:v>
                </c:pt>
                <c:pt idx="149">
                  <c:v>13.2.2017. 11:49:00</c:v>
                </c:pt>
                <c:pt idx="150">
                  <c:v>13.2.2017. 11:50:00</c:v>
                </c:pt>
                <c:pt idx="151">
                  <c:v>13.2.2017. 11:51:00</c:v>
                </c:pt>
                <c:pt idx="152">
                  <c:v>13.2.2017. 11:52:00</c:v>
                </c:pt>
                <c:pt idx="153">
                  <c:v>13.2.2017. 11:53:00</c:v>
                </c:pt>
                <c:pt idx="154">
                  <c:v>13.2.2017. 11:54:00</c:v>
                </c:pt>
                <c:pt idx="155">
                  <c:v>13.2.2017. 11:55:00</c:v>
                </c:pt>
                <c:pt idx="156">
                  <c:v>13.2.2017. 11:56:00</c:v>
                </c:pt>
                <c:pt idx="157">
                  <c:v>13.2.2017. 11:57:00</c:v>
                </c:pt>
                <c:pt idx="158">
                  <c:v>13.2.2017. 11:58:00</c:v>
                </c:pt>
                <c:pt idx="159">
                  <c:v>13.2.2017. 11:59:00</c:v>
                </c:pt>
                <c:pt idx="160">
                  <c:v>13.2.2017. 12:00:00</c:v>
                </c:pt>
                <c:pt idx="161">
                  <c:v>13.2.2017. 12:01:00</c:v>
                </c:pt>
                <c:pt idx="162">
                  <c:v>13.2.2017. 12:02:00</c:v>
                </c:pt>
                <c:pt idx="163">
                  <c:v>13.2.2017. 12:03:00</c:v>
                </c:pt>
                <c:pt idx="164">
                  <c:v>13.2.2017. 12:04:00</c:v>
                </c:pt>
                <c:pt idx="165">
                  <c:v>13.2.2017. 12:05:00</c:v>
                </c:pt>
                <c:pt idx="166">
                  <c:v>13.2.2017. 12:06:00</c:v>
                </c:pt>
                <c:pt idx="167">
                  <c:v>13.2.2017. 12:07:00</c:v>
                </c:pt>
                <c:pt idx="168">
                  <c:v>13.2.2017. 12:08:00</c:v>
                </c:pt>
                <c:pt idx="169">
                  <c:v>13.2.2017. 12:09:00</c:v>
                </c:pt>
                <c:pt idx="170">
                  <c:v>13.2.2017. 12:10:00</c:v>
                </c:pt>
                <c:pt idx="171">
                  <c:v>13.2.2017. 12:11:00</c:v>
                </c:pt>
                <c:pt idx="172">
                  <c:v>13.2.2017. 12:12:00</c:v>
                </c:pt>
                <c:pt idx="173">
                  <c:v>13.2.2017. 12:13:00</c:v>
                </c:pt>
                <c:pt idx="174">
                  <c:v>13.2.2017. 12:14:00</c:v>
                </c:pt>
                <c:pt idx="175">
                  <c:v>13.2.2017. 12:15:00</c:v>
                </c:pt>
                <c:pt idx="176">
                  <c:v>13.2.2017. 12:16:00</c:v>
                </c:pt>
                <c:pt idx="177">
                  <c:v>13.2.2017. 12:17:00</c:v>
                </c:pt>
                <c:pt idx="178">
                  <c:v>13.2.2017. 12:18:00</c:v>
                </c:pt>
                <c:pt idx="179">
                  <c:v>13.2.2017. 12:19:00</c:v>
                </c:pt>
                <c:pt idx="180">
                  <c:v>13.2.2017. 12:20:00</c:v>
                </c:pt>
                <c:pt idx="181">
                  <c:v>13.2.2017. 12:21:00</c:v>
                </c:pt>
                <c:pt idx="182">
                  <c:v>13.2.2017. 12:22:00</c:v>
                </c:pt>
                <c:pt idx="183">
                  <c:v>13.2.2017. 12:23:00</c:v>
                </c:pt>
                <c:pt idx="184">
                  <c:v>13.2.2017. 12:24:00</c:v>
                </c:pt>
                <c:pt idx="185">
                  <c:v>13.2.2017. 12:25:00</c:v>
                </c:pt>
                <c:pt idx="186">
                  <c:v>13.2.2017. 12:26:00</c:v>
                </c:pt>
                <c:pt idx="187">
                  <c:v>13.2.2017. 12:27:00</c:v>
                </c:pt>
                <c:pt idx="188">
                  <c:v>13.2.2017. 12:28:00</c:v>
                </c:pt>
                <c:pt idx="189">
                  <c:v>13.2.2017. 12:29:00</c:v>
                </c:pt>
                <c:pt idx="190">
                  <c:v>13.2.2017. 12:30:00</c:v>
                </c:pt>
                <c:pt idx="191">
                  <c:v>13.2.2017. 12:31:00</c:v>
                </c:pt>
                <c:pt idx="192">
                  <c:v>13.2.2017. 12:32:00</c:v>
                </c:pt>
                <c:pt idx="193">
                  <c:v>13.2.2017. 12:33:00</c:v>
                </c:pt>
                <c:pt idx="194">
                  <c:v>13.2.2017. 12:34:00</c:v>
                </c:pt>
                <c:pt idx="195">
                  <c:v>13.2.2017. 12:35:00</c:v>
                </c:pt>
                <c:pt idx="196">
                  <c:v>13.2.2017. 12:36:00</c:v>
                </c:pt>
                <c:pt idx="197">
                  <c:v>13.2.2017. 12:37:00</c:v>
                </c:pt>
                <c:pt idx="198">
                  <c:v>13.2.2017. 12:38:00</c:v>
                </c:pt>
                <c:pt idx="199">
                  <c:v>13.2.2017. 12:39:00</c:v>
                </c:pt>
                <c:pt idx="200">
                  <c:v>13.2.2017. 12:40:00</c:v>
                </c:pt>
                <c:pt idx="201">
                  <c:v>13.2.2017. 12:41:00</c:v>
                </c:pt>
                <c:pt idx="202">
                  <c:v>13.2.2017. 12:42:00</c:v>
                </c:pt>
                <c:pt idx="203">
                  <c:v>13.2.2017. 12:43:00</c:v>
                </c:pt>
                <c:pt idx="204">
                  <c:v>13.2.2017. 12:44:00</c:v>
                </c:pt>
                <c:pt idx="205">
                  <c:v>13.2.2017. 12:45:00</c:v>
                </c:pt>
                <c:pt idx="206">
                  <c:v>13.2.2017. 12:46:00</c:v>
                </c:pt>
                <c:pt idx="207">
                  <c:v>13.2.2017. 12:47:00</c:v>
                </c:pt>
                <c:pt idx="208">
                  <c:v>13.2.2017. 12:48:00</c:v>
                </c:pt>
                <c:pt idx="209">
                  <c:v>13.2.2017. 12:49:00</c:v>
                </c:pt>
                <c:pt idx="210">
                  <c:v>13.2.2017. 12:50:00</c:v>
                </c:pt>
                <c:pt idx="211">
                  <c:v>13.2.2017. 12:51:00</c:v>
                </c:pt>
                <c:pt idx="212">
                  <c:v>13.2.2017. 12:52:00</c:v>
                </c:pt>
                <c:pt idx="213">
                  <c:v>13.2.2017. 12:53:00</c:v>
                </c:pt>
                <c:pt idx="214">
                  <c:v>13.2.2017. 12:54:00</c:v>
                </c:pt>
                <c:pt idx="215">
                  <c:v>13.2.2017. 12:55:00</c:v>
                </c:pt>
                <c:pt idx="216">
                  <c:v>13.2.2017. 12:56:00</c:v>
                </c:pt>
                <c:pt idx="217">
                  <c:v>13.2.2017. 12:57:00</c:v>
                </c:pt>
                <c:pt idx="218">
                  <c:v>13.2.2017. 12:58:00</c:v>
                </c:pt>
                <c:pt idx="219">
                  <c:v>13.2.2017. 12:59:00</c:v>
                </c:pt>
                <c:pt idx="220">
                  <c:v>13.2.2017. 13:00:00</c:v>
                </c:pt>
                <c:pt idx="221">
                  <c:v>13.2.2017. 13:01:00</c:v>
                </c:pt>
                <c:pt idx="222">
                  <c:v>13.2.2017. 13:02:00</c:v>
                </c:pt>
                <c:pt idx="223">
                  <c:v>13.2.2017. 13:03:00</c:v>
                </c:pt>
                <c:pt idx="224">
                  <c:v>13.2.2017. 13:04:00</c:v>
                </c:pt>
                <c:pt idx="225">
                  <c:v>13.2.2017. 13:05:00</c:v>
                </c:pt>
                <c:pt idx="226">
                  <c:v>13.2.2017. 13:06:00</c:v>
                </c:pt>
                <c:pt idx="227">
                  <c:v>13.2.2017. 13:07:00</c:v>
                </c:pt>
                <c:pt idx="228">
                  <c:v>13.2.2017. 13:08:00</c:v>
                </c:pt>
                <c:pt idx="229">
                  <c:v>13.2.2017. 13:09:00</c:v>
                </c:pt>
                <c:pt idx="230">
                  <c:v>13.2.2017. 13:10:00</c:v>
                </c:pt>
                <c:pt idx="231">
                  <c:v>13.2.2017. 13:11:00</c:v>
                </c:pt>
                <c:pt idx="232">
                  <c:v>13.2.2017. 13:12:00</c:v>
                </c:pt>
                <c:pt idx="233">
                  <c:v>13.2.2017. 13:13:00</c:v>
                </c:pt>
                <c:pt idx="234">
                  <c:v>13.2.2017. 13:14:00</c:v>
                </c:pt>
                <c:pt idx="235">
                  <c:v>13.2.2017. 13:15:00</c:v>
                </c:pt>
                <c:pt idx="236">
                  <c:v>13.2.2017. 13:16:00</c:v>
                </c:pt>
                <c:pt idx="237">
                  <c:v>13.2.2017. 13:17:00</c:v>
                </c:pt>
                <c:pt idx="238">
                  <c:v>13.2.2017. 13:18:00</c:v>
                </c:pt>
                <c:pt idx="239">
                  <c:v>13.2.2017. 13:19:00</c:v>
                </c:pt>
                <c:pt idx="240">
                  <c:v>13.2.2017. 13:20:00</c:v>
                </c:pt>
                <c:pt idx="241">
                  <c:v>13.2.2017. 13:21:00</c:v>
                </c:pt>
                <c:pt idx="242">
                  <c:v>13.2.2017. 13:22:00</c:v>
                </c:pt>
                <c:pt idx="243">
                  <c:v>13.2.2017. 13:23:00</c:v>
                </c:pt>
                <c:pt idx="244">
                  <c:v>13.2.2017. 13:24:00</c:v>
                </c:pt>
                <c:pt idx="245">
                  <c:v>13.2.2017. 13:25:00</c:v>
                </c:pt>
                <c:pt idx="246">
                  <c:v>13.2.2017. 13:26:00</c:v>
                </c:pt>
                <c:pt idx="247">
                  <c:v>13.2.2017. 13:27:00</c:v>
                </c:pt>
                <c:pt idx="248">
                  <c:v>13.2.2017. 13:28:00</c:v>
                </c:pt>
                <c:pt idx="249">
                  <c:v>13.2.2017. 13:29:00</c:v>
                </c:pt>
                <c:pt idx="250">
                  <c:v>13.2.2017. 13:30:00</c:v>
                </c:pt>
                <c:pt idx="251">
                  <c:v>13.2.2017. 13:31:00</c:v>
                </c:pt>
                <c:pt idx="252">
                  <c:v>13.2.2017. 13:32:00</c:v>
                </c:pt>
                <c:pt idx="253">
                  <c:v>13.2.2017. 13:33:00</c:v>
                </c:pt>
                <c:pt idx="254">
                  <c:v>13.2.2017. 13:34:00</c:v>
                </c:pt>
                <c:pt idx="255">
                  <c:v>13.2.2017. 13:35:00</c:v>
                </c:pt>
                <c:pt idx="256">
                  <c:v>13.2.2017. 13:36:00</c:v>
                </c:pt>
                <c:pt idx="257">
                  <c:v>13.2.2017. 13:37:00</c:v>
                </c:pt>
                <c:pt idx="258">
                  <c:v>13.2.2017. 13:38:00</c:v>
                </c:pt>
                <c:pt idx="259">
                  <c:v>13.2.2017. 13:39:00</c:v>
                </c:pt>
                <c:pt idx="260">
                  <c:v>13.2.2017. 13:40:00</c:v>
                </c:pt>
                <c:pt idx="261">
                  <c:v>13.2.2017. 13:41:00</c:v>
                </c:pt>
                <c:pt idx="262">
                  <c:v>13.2.2017. 13:42:00</c:v>
                </c:pt>
                <c:pt idx="263">
                  <c:v>13.2.2017. 13:43:00</c:v>
                </c:pt>
                <c:pt idx="264">
                  <c:v>13.2.2017. 13:44:00</c:v>
                </c:pt>
                <c:pt idx="265">
                  <c:v>13.2.2017. 13:45:00</c:v>
                </c:pt>
                <c:pt idx="266">
                  <c:v>13.2.2017. 13:46:00</c:v>
                </c:pt>
                <c:pt idx="267">
                  <c:v>13.2.2017. 13:47:00</c:v>
                </c:pt>
                <c:pt idx="268">
                  <c:v>13.2.2017. 13:48:00</c:v>
                </c:pt>
                <c:pt idx="269">
                  <c:v>13.2.2017. 13:49:00</c:v>
                </c:pt>
                <c:pt idx="270">
                  <c:v>13.2.2017. 13:50:00</c:v>
                </c:pt>
                <c:pt idx="271">
                  <c:v>13.2.2017. 13:51:00</c:v>
                </c:pt>
                <c:pt idx="272">
                  <c:v>13.2.2017. 13:52:00</c:v>
                </c:pt>
                <c:pt idx="273">
                  <c:v>13.2.2017. 13:53:00</c:v>
                </c:pt>
                <c:pt idx="274">
                  <c:v>13.2.2017. 13:54:00</c:v>
                </c:pt>
                <c:pt idx="275">
                  <c:v>13.2.2017. 13:55:00</c:v>
                </c:pt>
                <c:pt idx="276">
                  <c:v>13.2.2017. 13:56:00</c:v>
                </c:pt>
                <c:pt idx="277">
                  <c:v>13.2.2017. 13:57:00</c:v>
                </c:pt>
                <c:pt idx="278">
                  <c:v>13.2.2017. 13:58:00</c:v>
                </c:pt>
                <c:pt idx="279">
                  <c:v>13.2.2017. 13:59:00</c:v>
                </c:pt>
                <c:pt idx="280">
                  <c:v>13.2.2017. 14:00:00</c:v>
                </c:pt>
                <c:pt idx="281">
                  <c:v>13.2.2017. 14:01:00</c:v>
                </c:pt>
                <c:pt idx="282">
                  <c:v>13.2.2017. 14:02:00</c:v>
                </c:pt>
                <c:pt idx="283">
                  <c:v>13.2.2017. 14:03:00</c:v>
                </c:pt>
                <c:pt idx="284">
                  <c:v>13.2.2017. 14:04:00</c:v>
                </c:pt>
                <c:pt idx="285">
                  <c:v>13.2.2017. 14:05:00</c:v>
                </c:pt>
                <c:pt idx="286">
                  <c:v>13.2.2017. 14:06:00</c:v>
                </c:pt>
                <c:pt idx="287">
                  <c:v>13.2.2017. 14:07:00</c:v>
                </c:pt>
                <c:pt idx="288">
                  <c:v>13.2.2017. 14:08:00</c:v>
                </c:pt>
                <c:pt idx="289">
                  <c:v>13.2.2017. 14:09:00</c:v>
                </c:pt>
                <c:pt idx="290">
                  <c:v>13.2.2017. 14:10:00</c:v>
                </c:pt>
                <c:pt idx="291">
                  <c:v>13.2.2017. 14:11:00</c:v>
                </c:pt>
                <c:pt idx="292">
                  <c:v>13.2.2017. 14:12:00</c:v>
                </c:pt>
                <c:pt idx="293">
                  <c:v>13.2.2017. 14:13:00</c:v>
                </c:pt>
                <c:pt idx="294">
                  <c:v>13.2.2017. 14:14:00</c:v>
                </c:pt>
                <c:pt idx="295">
                  <c:v>13.2.2017. 14:15:00</c:v>
                </c:pt>
                <c:pt idx="296">
                  <c:v>13.2.2017. 14:16:00</c:v>
                </c:pt>
                <c:pt idx="297">
                  <c:v>13.2.2017. 14:17:00</c:v>
                </c:pt>
                <c:pt idx="298">
                  <c:v>13.2.2017. 14:18:00</c:v>
                </c:pt>
                <c:pt idx="299">
                  <c:v>13.2.2017. 14:19:00</c:v>
                </c:pt>
                <c:pt idx="300">
                  <c:v>13.2.2017. 14:20:00</c:v>
                </c:pt>
                <c:pt idx="302">
                  <c:v>14.2.2017. 7:00:00</c:v>
                </c:pt>
                <c:pt idx="303">
                  <c:v>14.2.2017. 7:01:00</c:v>
                </c:pt>
                <c:pt idx="304">
                  <c:v>14.2.2017. 7:02:00</c:v>
                </c:pt>
                <c:pt idx="305">
                  <c:v>14.2.2017. 7:03:00</c:v>
                </c:pt>
                <c:pt idx="306">
                  <c:v>14.2.2017. 7:04:00</c:v>
                </c:pt>
                <c:pt idx="307">
                  <c:v>14.2.2017. 7:05:00</c:v>
                </c:pt>
                <c:pt idx="308">
                  <c:v>14.2.2017. 7:06:00</c:v>
                </c:pt>
                <c:pt idx="309">
                  <c:v>14.2.2017. 7:07:00</c:v>
                </c:pt>
                <c:pt idx="310">
                  <c:v>14.2.2017. 7:08:00</c:v>
                </c:pt>
                <c:pt idx="311">
                  <c:v>14.2.2017. 7:09:00</c:v>
                </c:pt>
                <c:pt idx="312">
                  <c:v>14.2.2017. 7:10:00</c:v>
                </c:pt>
                <c:pt idx="313">
                  <c:v>14.2.2017. 7:11:00</c:v>
                </c:pt>
                <c:pt idx="314">
                  <c:v>14.2.2017. 7:12:00</c:v>
                </c:pt>
                <c:pt idx="315">
                  <c:v>14.2.2017. 7:13:00</c:v>
                </c:pt>
                <c:pt idx="316">
                  <c:v>14.2.2017. 7:14:00</c:v>
                </c:pt>
                <c:pt idx="317">
                  <c:v>14.2.2017. 7:15:00</c:v>
                </c:pt>
                <c:pt idx="318">
                  <c:v>14.2.2017. 7:16:00</c:v>
                </c:pt>
                <c:pt idx="319">
                  <c:v>14.2.2017. 7:17:00</c:v>
                </c:pt>
                <c:pt idx="320">
                  <c:v>14.2.2017. 7:18:00</c:v>
                </c:pt>
                <c:pt idx="321">
                  <c:v>14.2.2017. 7:19:00</c:v>
                </c:pt>
                <c:pt idx="322">
                  <c:v>14.2.2017. 7:20:00</c:v>
                </c:pt>
                <c:pt idx="323">
                  <c:v>14.2.2017. 7:21:00</c:v>
                </c:pt>
                <c:pt idx="324">
                  <c:v>14.2.2017. 7:22:00</c:v>
                </c:pt>
                <c:pt idx="325">
                  <c:v>14.2.2017. 7:23:00</c:v>
                </c:pt>
                <c:pt idx="326">
                  <c:v>14.2.2017. 7:24:00</c:v>
                </c:pt>
                <c:pt idx="327">
                  <c:v>14.2.2017. 7:25:00</c:v>
                </c:pt>
                <c:pt idx="328">
                  <c:v>14.2.2017. 7:26:00</c:v>
                </c:pt>
                <c:pt idx="329">
                  <c:v>14.2.2017. 7:27:00</c:v>
                </c:pt>
                <c:pt idx="330">
                  <c:v>14.2.2017. 7:28:00</c:v>
                </c:pt>
                <c:pt idx="331">
                  <c:v>14.2.2017. 7:29:00</c:v>
                </c:pt>
                <c:pt idx="332">
                  <c:v>14.2.2017. 7:30:00</c:v>
                </c:pt>
                <c:pt idx="333">
                  <c:v>14.2.2017. 7:31:00</c:v>
                </c:pt>
                <c:pt idx="334">
                  <c:v>14.2.2017. 7:32:00</c:v>
                </c:pt>
                <c:pt idx="335">
                  <c:v>14.2.2017. 7:33:00</c:v>
                </c:pt>
                <c:pt idx="336">
                  <c:v>14.2.2017. 7:34:00</c:v>
                </c:pt>
                <c:pt idx="337">
                  <c:v>14.2.2017. 7:35:00</c:v>
                </c:pt>
                <c:pt idx="338">
                  <c:v>14.2.2017. 7:36:00</c:v>
                </c:pt>
                <c:pt idx="339">
                  <c:v>14.2.2017. 7:37:00</c:v>
                </c:pt>
                <c:pt idx="340">
                  <c:v>14.2.2017. 7:38:00</c:v>
                </c:pt>
                <c:pt idx="341">
                  <c:v>14.2.2017. 7:39:00</c:v>
                </c:pt>
                <c:pt idx="342">
                  <c:v>14.2.2017. 7:40:00</c:v>
                </c:pt>
                <c:pt idx="343">
                  <c:v>14.2.2017. 7:41:00</c:v>
                </c:pt>
                <c:pt idx="344">
                  <c:v>14.2.2017. 7:42:00</c:v>
                </c:pt>
                <c:pt idx="345">
                  <c:v>14.2.2017. 7:43:00</c:v>
                </c:pt>
                <c:pt idx="346">
                  <c:v>14.2.2017. 7:44:00</c:v>
                </c:pt>
                <c:pt idx="347">
                  <c:v>14.2.2017. 7:45:00</c:v>
                </c:pt>
                <c:pt idx="348">
                  <c:v>14.2.2017. 7:46:00</c:v>
                </c:pt>
                <c:pt idx="349">
                  <c:v>14.2.2017. 7:47:00</c:v>
                </c:pt>
                <c:pt idx="350">
                  <c:v>14.2.2017. 7:48:00</c:v>
                </c:pt>
                <c:pt idx="351">
                  <c:v>14.2.2017. 7:49:00</c:v>
                </c:pt>
                <c:pt idx="352">
                  <c:v>14.2.2017. 7:50:00</c:v>
                </c:pt>
                <c:pt idx="353">
                  <c:v>14.2.2017. 7:51:00</c:v>
                </c:pt>
                <c:pt idx="354">
                  <c:v>14.2.2017. 7:52:00</c:v>
                </c:pt>
                <c:pt idx="355">
                  <c:v>14.2.2017. 7:53:00</c:v>
                </c:pt>
                <c:pt idx="356">
                  <c:v>14.2.2017. 7:54:00</c:v>
                </c:pt>
                <c:pt idx="357">
                  <c:v>14.2.2017. 7:55:00</c:v>
                </c:pt>
                <c:pt idx="358">
                  <c:v>14.2.2017. 7:56:00</c:v>
                </c:pt>
                <c:pt idx="359">
                  <c:v>14.2.2017. 7:57:00</c:v>
                </c:pt>
                <c:pt idx="360">
                  <c:v>14.2.2017. 7:58:00</c:v>
                </c:pt>
                <c:pt idx="361">
                  <c:v>14.2.2017. 7:59:00</c:v>
                </c:pt>
                <c:pt idx="362">
                  <c:v>14.2.2017. 8:00:00</c:v>
                </c:pt>
                <c:pt idx="363">
                  <c:v>14.2.2017. 8:01:00</c:v>
                </c:pt>
                <c:pt idx="364">
                  <c:v>14.2.2017. 8:02:00</c:v>
                </c:pt>
                <c:pt idx="365">
                  <c:v>14.2.2017. 8:03:00</c:v>
                </c:pt>
                <c:pt idx="366">
                  <c:v>14.2.2017. 8:04:00</c:v>
                </c:pt>
                <c:pt idx="367">
                  <c:v>14.2.2017. 8:05:00</c:v>
                </c:pt>
                <c:pt idx="368">
                  <c:v>14.2.2017. 8:06:00</c:v>
                </c:pt>
                <c:pt idx="369">
                  <c:v>14.2.2017. 8:07:00</c:v>
                </c:pt>
                <c:pt idx="370">
                  <c:v>14.2.2017. 8:08:00</c:v>
                </c:pt>
                <c:pt idx="371">
                  <c:v>14.2.2017. 8:09:00</c:v>
                </c:pt>
                <c:pt idx="372">
                  <c:v>14.2.2017. 8:10:00</c:v>
                </c:pt>
                <c:pt idx="373">
                  <c:v>14.2.2017. 8:11:00</c:v>
                </c:pt>
                <c:pt idx="374">
                  <c:v>14.2.2017. 8:12:00</c:v>
                </c:pt>
                <c:pt idx="375">
                  <c:v>14.2.2017. 8:13:00</c:v>
                </c:pt>
                <c:pt idx="376">
                  <c:v>14.2.2017. 8:14:00</c:v>
                </c:pt>
                <c:pt idx="377">
                  <c:v>14.2.2017. 8:15:00</c:v>
                </c:pt>
                <c:pt idx="378">
                  <c:v>14.2.2017. 8:16:00</c:v>
                </c:pt>
                <c:pt idx="379">
                  <c:v>14.2.2017. 8:17:00</c:v>
                </c:pt>
                <c:pt idx="380">
                  <c:v>14.2.2017. 8:18:00</c:v>
                </c:pt>
                <c:pt idx="381">
                  <c:v>14.2.2017. 8:19:00</c:v>
                </c:pt>
                <c:pt idx="382">
                  <c:v>14.2.2017. 8:20:00</c:v>
                </c:pt>
                <c:pt idx="383">
                  <c:v>14.2.2017. 8:21:00</c:v>
                </c:pt>
                <c:pt idx="384">
                  <c:v>14.2.2017. 8:22:00</c:v>
                </c:pt>
                <c:pt idx="385">
                  <c:v>14.2.2017. 8:23:00</c:v>
                </c:pt>
                <c:pt idx="386">
                  <c:v>14.2.2017. 8:24:00</c:v>
                </c:pt>
                <c:pt idx="387">
                  <c:v>14.2.2017. 8:25:00</c:v>
                </c:pt>
                <c:pt idx="388">
                  <c:v>14.2.2017. 8:26:00</c:v>
                </c:pt>
                <c:pt idx="389">
                  <c:v>14.2.2017. 8:27:00</c:v>
                </c:pt>
                <c:pt idx="390">
                  <c:v>14.2.2017. 8:28:00</c:v>
                </c:pt>
                <c:pt idx="391">
                  <c:v>14.2.2017. 8:29:00</c:v>
                </c:pt>
                <c:pt idx="392">
                  <c:v>14.2.2017. 8:30:00</c:v>
                </c:pt>
                <c:pt idx="393">
                  <c:v>14.2.2017. 8:31:00</c:v>
                </c:pt>
                <c:pt idx="394">
                  <c:v>14.2.2017. 8:32:00</c:v>
                </c:pt>
                <c:pt idx="395">
                  <c:v>14.2.2017. 8:33:00</c:v>
                </c:pt>
                <c:pt idx="396">
                  <c:v>14.2.2017. 8:34:00</c:v>
                </c:pt>
                <c:pt idx="397">
                  <c:v>14.2.2017. 8:35:00</c:v>
                </c:pt>
                <c:pt idx="398">
                  <c:v>14.2.2017. 8:36:00</c:v>
                </c:pt>
                <c:pt idx="399">
                  <c:v>14.2.2017. 8:37:00</c:v>
                </c:pt>
                <c:pt idx="400">
                  <c:v>14.2.2017. 8:38:00</c:v>
                </c:pt>
                <c:pt idx="401">
                  <c:v>14.2.2017. 8:39:00</c:v>
                </c:pt>
                <c:pt idx="402">
                  <c:v>14.2.2017. 8:40:00</c:v>
                </c:pt>
                <c:pt idx="403">
                  <c:v>14.2.2017. 8:41:00</c:v>
                </c:pt>
                <c:pt idx="404">
                  <c:v>14.2.2017. 8:42:00</c:v>
                </c:pt>
                <c:pt idx="405">
                  <c:v>14.2.2017. 8:43:00</c:v>
                </c:pt>
                <c:pt idx="406">
                  <c:v>14.2.2017. 8:44:00</c:v>
                </c:pt>
                <c:pt idx="407">
                  <c:v>14.2.2017. 8:45:00</c:v>
                </c:pt>
                <c:pt idx="408">
                  <c:v>14.2.2017. 8:46:00</c:v>
                </c:pt>
                <c:pt idx="409">
                  <c:v>14.2.2017. 8:47:00</c:v>
                </c:pt>
                <c:pt idx="410">
                  <c:v>14.2.2017. 8:48:00</c:v>
                </c:pt>
                <c:pt idx="411">
                  <c:v>14.2.2017. 8:49:00</c:v>
                </c:pt>
                <c:pt idx="412">
                  <c:v>14.2.2017. 8:50:00</c:v>
                </c:pt>
                <c:pt idx="413">
                  <c:v>14.2.2017. 8:51:00</c:v>
                </c:pt>
                <c:pt idx="414">
                  <c:v>14.2.2017. 8:52:00</c:v>
                </c:pt>
                <c:pt idx="415">
                  <c:v>14.2.2017. 8:53:00</c:v>
                </c:pt>
                <c:pt idx="416">
                  <c:v>14.2.2017. 8:54:00</c:v>
                </c:pt>
                <c:pt idx="417">
                  <c:v>14.2.2017. 8:55:00</c:v>
                </c:pt>
                <c:pt idx="418">
                  <c:v>14.2.2017. 8:56:00</c:v>
                </c:pt>
                <c:pt idx="419">
                  <c:v>14.2.2017. 8:57:00</c:v>
                </c:pt>
                <c:pt idx="420">
                  <c:v>14.2.2017. 8:58:00</c:v>
                </c:pt>
                <c:pt idx="421">
                  <c:v>14.2.2017. 8:59:00</c:v>
                </c:pt>
                <c:pt idx="422">
                  <c:v>14.2.2017. 9:00:00</c:v>
                </c:pt>
                <c:pt idx="423">
                  <c:v>14.2.2017. 9:01:00</c:v>
                </c:pt>
                <c:pt idx="424">
                  <c:v>14.2.2017. 9:02:00</c:v>
                </c:pt>
                <c:pt idx="425">
                  <c:v>14.2.2017. 9:03:00</c:v>
                </c:pt>
                <c:pt idx="426">
                  <c:v>14.2.2017. 9:04:00</c:v>
                </c:pt>
                <c:pt idx="427">
                  <c:v>14.2.2017. 9:05:00</c:v>
                </c:pt>
                <c:pt idx="428">
                  <c:v>14.2.2017. 9:06:00</c:v>
                </c:pt>
                <c:pt idx="429">
                  <c:v>14.2.2017. 9:07:00</c:v>
                </c:pt>
                <c:pt idx="430">
                  <c:v>14.2.2017. 9:08:00</c:v>
                </c:pt>
                <c:pt idx="431">
                  <c:v>14.2.2017. 9:09:00</c:v>
                </c:pt>
                <c:pt idx="432">
                  <c:v>14.2.2017. 9:10:00</c:v>
                </c:pt>
                <c:pt idx="433">
                  <c:v>14.2.2017. 9:11:00</c:v>
                </c:pt>
                <c:pt idx="434">
                  <c:v>14.2.2017. 9:12:00</c:v>
                </c:pt>
                <c:pt idx="435">
                  <c:v>14.2.2017. 9:13:00</c:v>
                </c:pt>
                <c:pt idx="436">
                  <c:v>14.2.2017. 9:14:00</c:v>
                </c:pt>
                <c:pt idx="437">
                  <c:v>14.2.2017. 9:15:00</c:v>
                </c:pt>
                <c:pt idx="438">
                  <c:v>14.2.2017. 9:16:00</c:v>
                </c:pt>
                <c:pt idx="439">
                  <c:v>14.2.2017. 9:17:00</c:v>
                </c:pt>
                <c:pt idx="440">
                  <c:v>14.2.2017. 9:18:00</c:v>
                </c:pt>
                <c:pt idx="441">
                  <c:v>14.2.2017. 9:19:00</c:v>
                </c:pt>
                <c:pt idx="442">
                  <c:v>14.2.2017. 9:20:00</c:v>
                </c:pt>
              </c:strCache>
            </c:strRef>
          </c:cat>
          <c:val>
            <c:numRef>
              <c:f>'[08_eLAB-PU-101.Ex6-O3 Proračun karakteristika analizatora O3 - APOA 370 IMI - 5.xlsx]Obrada'!$C$5:$C$447</c:f>
              <c:numCache>
                <c:formatCode>General</c:formatCode>
                <c:ptCount val="4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196.1</c:v>
                </c:pt>
                <c:pt idx="53">
                  <c:v>196.1</c:v>
                </c:pt>
                <c:pt idx="54">
                  <c:v>196.1</c:v>
                </c:pt>
                <c:pt idx="55">
                  <c:v>196.1</c:v>
                </c:pt>
                <c:pt idx="56">
                  <c:v>196.1</c:v>
                </c:pt>
                <c:pt idx="57">
                  <c:v>196.1</c:v>
                </c:pt>
                <c:pt idx="58">
                  <c:v>196.1</c:v>
                </c:pt>
                <c:pt idx="59">
                  <c:v>196.1</c:v>
                </c:pt>
                <c:pt idx="60">
                  <c:v>196.1</c:v>
                </c:pt>
                <c:pt idx="61">
                  <c:v>196.1</c:v>
                </c:pt>
                <c:pt idx="62">
                  <c:v>196.1</c:v>
                </c:pt>
                <c:pt idx="63">
                  <c:v>196.1</c:v>
                </c:pt>
                <c:pt idx="64">
                  <c:v>196.1</c:v>
                </c:pt>
                <c:pt idx="65">
                  <c:v>196.1</c:v>
                </c:pt>
                <c:pt idx="66">
                  <c:v>196.1</c:v>
                </c:pt>
                <c:pt idx="67">
                  <c:v>196.1</c:v>
                </c:pt>
                <c:pt idx="68">
                  <c:v>196.1</c:v>
                </c:pt>
                <c:pt idx="69">
                  <c:v>196.1</c:v>
                </c:pt>
                <c:pt idx="70">
                  <c:v>196.1</c:v>
                </c:pt>
                <c:pt idx="71">
                  <c:v>196.1</c:v>
                </c:pt>
                <c:pt idx="72">
                  <c:v>196.1</c:v>
                </c:pt>
                <c:pt idx="73">
                  <c:v>196.1</c:v>
                </c:pt>
                <c:pt idx="74">
                  <c:v>196.1</c:v>
                </c:pt>
                <c:pt idx="75">
                  <c:v>196.1</c:v>
                </c:pt>
                <c:pt idx="76">
                  <c:v>196.1</c:v>
                </c:pt>
                <c:pt idx="77">
                  <c:v>196.1</c:v>
                </c:pt>
                <c:pt idx="78">
                  <c:v>196.1</c:v>
                </c:pt>
                <c:pt idx="79">
                  <c:v>196.1</c:v>
                </c:pt>
                <c:pt idx="80">
                  <c:v>196.1</c:v>
                </c:pt>
                <c:pt idx="81">
                  <c:v>196.1</c:v>
                </c:pt>
                <c:pt idx="82">
                  <c:v>196.1</c:v>
                </c:pt>
                <c:pt idx="83">
                  <c:v>196.1</c:v>
                </c:pt>
                <c:pt idx="84">
                  <c:v>196.1</c:v>
                </c:pt>
                <c:pt idx="85">
                  <c:v>196.1</c:v>
                </c:pt>
                <c:pt idx="86">
                  <c:v>196.1</c:v>
                </c:pt>
                <c:pt idx="87">
                  <c:v>196.1</c:v>
                </c:pt>
                <c:pt idx="88">
                  <c:v>196.1</c:v>
                </c:pt>
                <c:pt idx="89">
                  <c:v>196.1</c:v>
                </c:pt>
                <c:pt idx="90">
                  <c:v>196.1</c:v>
                </c:pt>
                <c:pt idx="91">
                  <c:v>196.1</c:v>
                </c:pt>
                <c:pt idx="92">
                  <c:v>196.1</c:v>
                </c:pt>
                <c:pt idx="93">
                  <c:v>196.1</c:v>
                </c:pt>
                <c:pt idx="94">
                  <c:v>196.1</c:v>
                </c:pt>
                <c:pt idx="95">
                  <c:v>196.1</c:v>
                </c:pt>
                <c:pt idx="96">
                  <c:v>196.1</c:v>
                </c:pt>
                <c:pt idx="97">
                  <c:v>196.1</c:v>
                </c:pt>
                <c:pt idx="98">
                  <c:v>196.1</c:v>
                </c:pt>
                <c:pt idx="99">
                  <c:v>196.1</c:v>
                </c:pt>
                <c:pt idx="100">
                  <c:v>196.1</c:v>
                </c:pt>
                <c:pt idx="101">
                  <c:v>196.1</c:v>
                </c:pt>
                <c:pt idx="102">
                  <c:v>196.1</c:v>
                </c:pt>
                <c:pt idx="103">
                  <c:v>196.1</c:v>
                </c:pt>
                <c:pt idx="104">
                  <c:v>196.1</c:v>
                </c:pt>
                <c:pt idx="105">
                  <c:v>196.1</c:v>
                </c:pt>
                <c:pt idx="106">
                  <c:v>196.1</c:v>
                </c:pt>
                <c:pt idx="107">
                  <c:v>196.1</c:v>
                </c:pt>
                <c:pt idx="108">
                  <c:v>196.1</c:v>
                </c:pt>
                <c:pt idx="109">
                  <c:v>196.1</c:v>
                </c:pt>
                <c:pt idx="110">
                  <c:v>196.1</c:v>
                </c:pt>
                <c:pt idx="111">
                  <c:v>196.1</c:v>
                </c:pt>
                <c:pt idx="112">
                  <c:v>196.1</c:v>
                </c:pt>
                <c:pt idx="113">
                  <c:v>196.1</c:v>
                </c:pt>
                <c:pt idx="114">
                  <c:v>196.1</c:v>
                </c:pt>
                <c:pt idx="115">
                  <c:v>196.1</c:v>
                </c:pt>
                <c:pt idx="116">
                  <c:v>196.1</c:v>
                </c:pt>
                <c:pt idx="117">
                  <c:v>196.1</c:v>
                </c:pt>
                <c:pt idx="118">
                  <c:v>196.1</c:v>
                </c:pt>
                <c:pt idx="119">
                  <c:v>50.4</c:v>
                </c:pt>
                <c:pt idx="120">
                  <c:v>50.4</c:v>
                </c:pt>
                <c:pt idx="121">
                  <c:v>50.4</c:v>
                </c:pt>
                <c:pt idx="122">
                  <c:v>50.4</c:v>
                </c:pt>
                <c:pt idx="123">
                  <c:v>50.4</c:v>
                </c:pt>
                <c:pt idx="124">
                  <c:v>50.4</c:v>
                </c:pt>
                <c:pt idx="125">
                  <c:v>50.4</c:v>
                </c:pt>
                <c:pt idx="126">
                  <c:v>50.4</c:v>
                </c:pt>
                <c:pt idx="127">
                  <c:v>50.4</c:v>
                </c:pt>
                <c:pt idx="128">
                  <c:v>50.4</c:v>
                </c:pt>
                <c:pt idx="129">
                  <c:v>50.4</c:v>
                </c:pt>
                <c:pt idx="130">
                  <c:v>50.4</c:v>
                </c:pt>
                <c:pt idx="131">
                  <c:v>50.4</c:v>
                </c:pt>
                <c:pt idx="132">
                  <c:v>50.4</c:v>
                </c:pt>
                <c:pt idx="133">
                  <c:v>50.4</c:v>
                </c:pt>
                <c:pt idx="134">
                  <c:v>50.4</c:v>
                </c:pt>
                <c:pt idx="135">
                  <c:v>50.4</c:v>
                </c:pt>
                <c:pt idx="136">
                  <c:v>50.4</c:v>
                </c:pt>
                <c:pt idx="137">
                  <c:v>50.4</c:v>
                </c:pt>
                <c:pt idx="138">
                  <c:v>50.4</c:v>
                </c:pt>
                <c:pt idx="139">
                  <c:v>50.4</c:v>
                </c:pt>
                <c:pt idx="140">
                  <c:v>50.4</c:v>
                </c:pt>
                <c:pt idx="141">
                  <c:v>50.4</c:v>
                </c:pt>
                <c:pt idx="142">
                  <c:v>50.4</c:v>
                </c:pt>
                <c:pt idx="143">
                  <c:v>50.4</c:v>
                </c:pt>
                <c:pt idx="144">
                  <c:v>50.4</c:v>
                </c:pt>
                <c:pt idx="145">
                  <c:v>50.4</c:v>
                </c:pt>
                <c:pt idx="146">
                  <c:v>50.4</c:v>
                </c:pt>
                <c:pt idx="147">
                  <c:v>50.4</c:v>
                </c:pt>
                <c:pt idx="148">
                  <c:v>50.4</c:v>
                </c:pt>
                <c:pt idx="149">
                  <c:v>50.4</c:v>
                </c:pt>
                <c:pt idx="150">
                  <c:v>50.4</c:v>
                </c:pt>
                <c:pt idx="151">
                  <c:v>50.4</c:v>
                </c:pt>
                <c:pt idx="152">
                  <c:v>50.4</c:v>
                </c:pt>
                <c:pt idx="153">
                  <c:v>50.4</c:v>
                </c:pt>
                <c:pt idx="154">
                  <c:v>50.4</c:v>
                </c:pt>
                <c:pt idx="155">
                  <c:v>50.4</c:v>
                </c:pt>
                <c:pt idx="156">
                  <c:v>147.6</c:v>
                </c:pt>
                <c:pt idx="157">
                  <c:v>147.6</c:v>
                </c:pt>
                <c:pt idx="158">
                  <c:v>147.6</c:v>
                </c:pt>
                <c:pt idx="159">
                  <c:v>147.6</c:v>
                </c:pt>
                <c:pt idx="160">
                  <c:v>147.6</c:v>
                </c:pt>
                <c:pt idx="161">
                  <c:v>147.6</c:v>
                </c:pt>
                <c:pt idx="162">
                  <c:v>147.6</c:v>
                </c:pt>
                <c:pt idx="163">
                  <c:v>147.6</c:v>
                </c:pt>
                <c:pt idx="164">
                  <c:v>147.6</c:v>
                </c:pt>
                <c:pt idx="165">
                  <c:v>147.6</c:v>
                </c:pt>
                <c:pt idx="166">
                  <c:v>147.6</c:v>
                </c:pt>
                <c:pt idx="167">
                  <c:v>147.6</c:v>
                </c:pt>
                <c:pt idx="168">
                  <c:v>147.6</c:v>
                </c:pt>
                <c:pt idx="169">
                  <c:v>147.6</c:v>
                </c:pt>
                <c:pt idx="170">
                  <c:v>147.6</c:v>
                </c:pt>
                <c:pt idx="171">
                  <c:v>147.6</c:v>
                </c:pt>
                <c:pt idx="172">
                  <c:v>147.6</c:v>
                </c:pt>
                <c:pt idx="173">
                  <c:v>147.6</c:v>
                </c:pt>
                <c:pt idx="174">
                  <c:v>147.6</c:v>
                </c:pt>
                <c:pt idx="175">
                  <c:v>147.6</c:v>
                </c:pt>
                <c:pt idx="176">
                  <c:v>147.6</c:v>
                </c:pt>
                <c:pt idx="177">
                  <c:v>147.6</c:v>
                </c:pt>
                <c:pt idx="178">
                  <c:v>147.6</c:v>
                </c:pt>
                <c:pt idx="179">
                  <c:v>147.6</c:v>
                </c:pt>
                <c:pt idx="180">
                  <c:v>147.6</c:v>
                </c:pt>
                <c:pt idx="181">
                  <c:v>147.6</c:v>
                </c:pt>
                <c:pt idx="182">
                  <c:v>147.6</c:v>
                </c:pt>
                <c:pt idx="183">
                  <c:v>147.6</c:v>
                </c:pt>
                <c:pt idx="184">
                  <c:v>147.6</c:v>
                </c:pt>
                <c:pt idx="185">
                  <c:v>147.6</c:v>
                </c:pt>
                <c:pt idx="186">
                  <c:v>147.6</c:v>
                </c:pt>
                <c:pt idx="187">
                  <c:v>147.6</c:v>
                </c:pt>
                <c:pt idx="188">
                  <c:v>147.6</c:v>
                </c:pt>
                <c:pt idx="189">
                  <c:v>147.6</c:v>
                </c:pt>
                <c:pt idx="190">
                  <c:v>147.6</c:v>
                </c:pt>
                <c:pt idx="191">
                  <c:v>147.6</c:v>
                </c:pt>
                <c:pt idx="192">
                  <c:v>147.6</c:v>
                </c:pt>
                <c:pt idx="193">
                  <c:v>147.6</c:v>
                </c:pt>
                <c:pt idx="194">
                  <c:v>147.6</c:v>
                </c:pt>
                <c:pt idx="195">
                  <c:v>147.6</c:v>
                </c:pt>
                <c:pt idx="196">
                  <c:v>147.6</c:v>
                </c:pt>
                <c:pt idx="197">
                  <c:v>147.6</c:v>
                </c:pt>
                <c:pt idx="198">
                  <c:v>147.6</c:v>
                </c:pt>
                <c:pt idx="199">
                  <c:v>147.6</c:v>
                </c:pt>
                <c:pt idx="200">
                  <c:v>147.6</c:v>
                </c:pt>
                <c:pt idx="201">
                  <c:v>147.6</c:v>
                </c:pt>
                <c:pt idx="202">
                  <c:v>147.6</c:v>
                </c:pt>
                <c:pt idx="203">
                  <c:v>147.6</c:v>
                </c:pt>
                <c:pt idx="204">
                  <c:v>147.6</c:v>
                </c:pt>
                <c:pt idx="205">
                  <c:v>147.6</c:v>
                </c:pt>
                <c:pt idx="206">
                  <c:v>147.6</c:v>
                </c:pt>
                <c:pt idx="207">
                  <c:v>147.6</c:v>
                </c:pt>
                <c:pt idx="208">
                  <c:v>147.6</c:v>
                </c:pt>
                <c:pt idx="209">
                  <c:v>147.6</c:v>
                </c:pt>
                <c:pt idx="210">
                  <c:v>147.6</c:v>
                </c:pt>
                <c:pt idx="211">
                  <c:v>147.6</c:v>
                </c:pt>
                <c:pt idx="212">
                  <c:v>147.6</c:v>
                </c:pt>
                <c:pt idx="213">
                  <c:v>147.6</c:v>
                </c:pt>
                <c:pt idx="214">
                  <c:v>147.6</c:v>
                </c:pt>
                <c:pt idx="215">
                  <c:v>147.6</c:v>
                </c:pt>
                <c:pt idx="216">
                  <c:v>147.6</c:v>
                </c:pt>
                <c:pt idx="217">
                  <c:v>147.6</c:v>
                </c:pt>
                <c:pt idx="218">
                  <c:v>147.6</c:v>
                </c:pt>
                <c:pt idx="219">
                  <c:v>147.6</c:v>
                </c:pt>
                <c:pt idx="220">
                  <c:v>147.6</c:v>
                </c:pt>
                <c:pt idx="221">
                  <c:v>147.6</c:v>
                </c:pt>
                <c:pt idx="222">
                  <c:v>147.6</c:v>
                </c:pt>
                <c:pt idx="223">
                  <c:v>147.6</c:v>
                </c:pt>
                <c:pt idx="224">
                  <c:v>147.6</c:v>
                </c:pt>
                <c:pt idx="225">
                  <c:v>147.6</c:v>
                </c:pt>
                <c:pt idx="226">
                  <c:v>147.6</c:v>
                </c:pt>
                <c:pt idx="227">
                  <c:v>147.6</c:v>
                </c:pt>
                <c:pt idx="228">
                  <c:v>147.6</c:v>
                </c:pt>
                <c:pt idx="229">
                  <c:v>147.6</c:v>
                </c:pt>
                <c:pt idx="230">
                  <c:v>147.6</c:v>
                </c:pt>
                <c:pt idx="231">
                  <c:v>147.6</c:v>
                </c:pt>
                <c:pt idx="232">
                  <c:v>147.6</c:v>
                </c:pt>
                <c:pt idx="233">
                  <c:v>147.6</c:v>
                </c:pt>
                <c:pt idx="234">
                  <c:v>147.6</c:v>
                </c:pt>
                <c:pt idx="235">
                  <c:v>147.6</c:v>
                </c:pt>
                <c:pt idx="236">
                  <c:v>147.6</c:v>
                </c:pt>
                <c:pt idx="237">
                  <c:v>147.6</c:v>
                </c:pt>
                <c:pt idx="238">
                  <c:v>147.6</c:v>
                </c:pt>
                <c:pt idx="239">
                  <c:v>147.6</c:v>
                </c:pt>
                <c:pt idx="240">
                  <c:v>147.6</c:v>
                </c:pt>
                <c:pt idx="241">
                  <c:v>147.6</c:v>
                </c:pt>
                <c:pt idx="242">
                  <c:v>147.6</c:v>
                </c:pt>
                <c:pt idx="243">
                  <c:v>147.6</c:v>
                </c:pt>
                <c:pt idx="244">
                  <c:v>147.6</c:v>
                </c:pt>
                <c:pt idx="245">
                  <c:v>147.6</c:v>
                </c:pt>
                <c:pt idx="246">
                  <c:v>147.6</c:v>
                </c:pt>
                <c:pt idx="247">
                  <c:v>147.6</c:v>
                </c:pt>
                <c:pt idx="248">
                  <c:v>147.6</c:v>
                </c:pt>
                <c:pt idx="249">
                  <c:v>147.6</c:v>
                </c:pt>
                <c:pt idx="250">
                  <c:v>147.6</c:v>
                </c:pt>
                <c:pt idx="251">
                  <c:v>147.6</c:v>
                </c:pt>
                <c:pt idx="252">
                  <c:v>147.6</c:v>
                </c:pt>
                <c:pt idx="253">
                  <c:v>147.6</c:v>
                </c:pt>
                <c:pt idx="254">
                  <c:v>147.6</c:v>
                </c:pt>
                <c:pt idx="255">
                  <c:v>147.6</c:v>
                </c:pt>
                <c:pt idx="256">
                  <c:v>221</c:v>
                </c:pt>
                <c:pt idx="257">
                  <c:v>221</c:v>
                </c:pt>
                <c:pt idx="258">
                  <c:v>221</c:v>
                </c:pt>
                <c:pt idx="259">
                  <c:v>221</c:v>
                </c:pt>
                <c:pt idx="260">
                  <c:v>221</c:v>
                </c:pt>
                <c:pt idx="261">
                  <c:v>221</c:v>
                </c:pt>
                <c:pt idx="262">
                  <c:v>221</c:v>
                </c:pt>
                <c:pt idx="263">
                  <c:v>221</c:v>
                </c:pt>
                <c:pt idx="264">
                  <c:v>221</c:v>
                </c:pt>
                <c:pt idx="265">
                  <c:v>221</c:v>
                </c:pt>
                <c:pt idx="266">
                  <c:v>221</c:v>
                </c:pt>
                <c:pt idx="267">
                  <c:v>221</c:v>
                </c:pt>
                <c:pt idx="268">
                  <c:v>221</c:v>
                </c:pt>
                <c:pt idx="269">
                  <c:v>221</c:v>
                </c:pt>
                <c:pt idx="270">
                  <c:v>221</c:v>
                </c:pt>
                <c:pt idx="271">
                  <c:v>221</c:v>
                </c:pt>
                <c:pt idx="272">
                  <c:v>221</c:v>
                </c:pt>
                <c:pt idx="273">
                  <c:v>221</c:v>
                </c:pt>
                <c:pt idx="274">
                  <c:v>221</c:v>
                </c:pt>
                <c:pt idx="275">
                  <c:v>221</c:v>
                </c:pt>
                <c:pt idx="276">
                  <c:v>221</c:v>
                </c:pt>
                <c:pt idx="277">
                  <c:v>221</c:v>
                </c:pt>
                <c:pt idx="278">
                  <c:v>221</c:v>
                </c:pt>
                <c:pt idx="279">
                  <c:v>221</c:v>
                </c:pt>
                <c:pt idx="280">
                  <c:v>221</c:v>
                </c:pt>
                <c:pt idx="281">
                  <c:v>221</c:v>
                </c:pt>
                <c:pt idx="282">
                  <c:v>221</c:v>
                </c:pt>
                <c:pt idx="283">
                  <c:v>221</c:v>
                </c:pt>
                <c:pt idx="284">
                  <c:v>221</c:v>
                </c:pt>
                <c:pt idx="285">
                  <c:v>221</c:v>
                </c:pt>
                <c:pt idx="286">
                  <c:v>221</c:v>
                </c:pt>
                <c:pt idx="287">
                  <c:v>221</c:v>
                </c:pt>
                <c:pt idx="288">
                  <c:v>221</c:v>
                </c:pt>
                <c:pt idx="289">
                  <c:v>221</c:v>
                </c:pt>
                <c:pt idx="290">
                  <c:v>221</c:v>
                </c:pt>
                <c:pt idx="291">
                  <c:v>221</c:v>
                </c:pt>
                <c:pt idx="292">
                  <c:v>221</c:v>
                </c:pt>
                <c:pt idx="293">
                  <c:v>221</c:v>
                </c:pt>
                <c:pt idx="294">
                  <c:v>221</c:v>
                </c:pt>
                <c:pt idx="295">
                  <c:v>221</c:v>
                </c:pt>
                <c:pt idx="296">
                  <c:v>221</c:v>
                </c:pt>
                <c:pt idx="297">
                  <c:v>221</c:v>
                </c:pt>
                <c:pt idx="298">
                  <c:v>221</c:v>
                </c:pt>
                <c:pt idx="299">
                  <c:v>221</c:v>
                </c:pt>
                <c:pt idx="300">
                  <c:v>221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196.1</c:v>
                </c:pt>
                <c:pt idx="365">
                  <c:v>196.1</c:v>
                </c:pt>
                <c:pt idx="366">
                  <c:v>196.1</c:v>
                </c:pt>
                <c:pt idx="367">
                  <c:v>196.1</c:v>
                </c:pt>
                <c:pt idx="368">
                  <c:v>196.1</c:v>
                </c:pt>
                <c:pt idx="369">
                  <c:v>196.1</c:v>
                </c:pt>
                <c:pt idx="370">
                  <c:v>196.1</c:v>
                </c:pt>
                <c:pt idx="371">
                  <c:v>196.1</c:v>
                </c:pt>
                <c:pt idx="372">
                  <c:v>196.1</c:v>
                </c:pt>
                <c:pt idx="373">
                  <c:v>196.1</c:v>
                </c:pt>
                <c:pt idx="374">
                  <c:v>196.1</c:v>
                </c:pt>
                <c:pt idx="375">
                  <c:v>196.1</c:v>
                </c:pt>
                <c:pt idx="376">
                  <c:v>196.1</c:v>
                </c:pt>
                <c:pt idx="377">
                  <c:v>196.1</c:v>
                </c:pt>
                <c:pt idx="378">
                  <c:v>196.1</c:v>
                </c:pt>
                <c:pt idx="379">
                  <c:v>196.1</c:v>
                </c:pt>
                <c:pt idx="380">
                  <c:v>196.1</c:v>
                </c:pt>
                <c:pt idx="381">
                  <c:v>196.1</c:v>
                </c:pt>
                <c:pt idx="382">
                  <c:v>196.1</c:v>
                </c:pt>
                <c:pt idx="383">
                  <c:v>196.1</c:v>
                </c:pt>
                <c:pt idx="384">
                  <c:v>196.1</c:v>
                </c:pt>
                <c:pt idx="385">
                  <c:v>196.1</c:v>
                </c:pt>
                <c:pt idx="386">
                  <c:v>196.1</c:v>
                </c:pt>
                <c:pt idx="387">
                  <c:v>196.1</c:v>
                </c:pt>
                <c:pt idx="388">
                  <c:v>196.1</c:v>
                </c:pt>
                <c:pt idx="389">
                  <c:v>196.1</c:v>
                </c:pt>
                <c:pt idx="390">
                  <c:v>196.1</c:v>
                </c:pt>
                <c:pt idx="391">
                  <c:v>196.1</c:v>
                </c:pt>
                <c:pt idx="392">
                  <c:v>196.1</c:v>
                </c:pt>
                <c:pt idx="393">
                  <c:v>196.1</c:v>
                </c:pt>
                <c:pt idx="394">
                  <c:v>196.1</c:v>
                </c:pt>
                <c:pt idx="395">
                  <c:v>196.1</c:v>
                </c:pt>
                <c:pt idx="396">
                  <c:v>196.1</c:v>
                </c:pt>
                <c:pt idx="397">
                  <c:v>196.1</c:v>
                </c:pt>
                <c:pt idx="398">
                  <c:v>196.1</c:v>
                </c:pt>
                <c:pt idx="399">
                  <c:v>196.1</c:v>
                </c:pt>
                <c:pt idx="400">
                  <c:v>196.1</c:v>
                </c:pt>
                <c:pt idx="401">
                  <c:v>196.1</c:v>
                </c:pt>
                <c:pt idx="402">
                  <c:v>196.1</c:v>
                </c:pt>
                <c:pt idx="403">
                  <c:v>196.1</c:v>
                </c:pt>
                <c:pt idx="404">
                  <c:v>196.1</c:v>
                </c:pt>
                <c:pt idx="405">
                  <c:v>196.1</c:v>
                </c:pt>
                <c:pt idx="406">
                  <c:v>196.1</c:v>
                </c:pt>
                <c:pt idx="407">
                  <c:v>196.1</c:v>
                </c:pt>
                <c:pt idx="408">
                  <c:v>196.1</c:v>
                </c:pt>
                <c:pt idx="409">
                  <c:v>196.1</c:v>
                </c:pt>
                <c:pt idx="410">
                  <c:v>196.1</c:v>
                </c:pt>
                <c:pt idx="411">
                  <c:v>196.1</c:v>
                </c:pt>
                <c:pt idx="412">
                  <c:v>196.1</c:v>
                </c:pt>
                <c:pt idx="413">
                  <c:v>196.1</c:v>
                </c:pt>
                <c:pt idx="414">
                  <c:v>196.1</c:v>
                </c:pt>
                <c:pt idx="415">
                  <c:v>196.1</c:v>
                </c:pt>
                <c:pt idx="416">
                  <c:v>196.1</c:v>
                </c:pt>
                <c:pt idx="417">
                  <c:v>196.1</c:v>
                </c:pt>
                <c:pt idx="418">
                  <c:v>196.1</c:v>
                </c:pt>
                <c:pt idx="419">
                  <c:v>196.1</c:v>
                </c:pt>
                <c:pt idx="420">
                  <c:v>196.1</c:v>
                </c:pt>
                <c:pt idx="421">
                  <c:v>196.1</c:v>
                </c:pt>
                <c:pt idx="422">
                  <c:v>196.1</c:v>
                </c:pt>
                <c:pt idx="423">
                  <c:v>196.1</c:v>
                </c:pt>
                <c:pt idx="424">
                  <c:v>196.1</c:v>
                </c:pt>
                <c:pt idx="425">
                  <c:v>196.1</c:v>
                </c:pt>
                <c:pt idx="426">
                  <c:v>196.1</c:v>
                </c:pt>
                <c:pt idx="427">
                  <c:v>196.1</c:v>
                </c:pt>
                <c:pt idx="428">
                  <c:v>196.1</c:v>
                </c:pt>
                <c:pt idx="429">
                  <c:v>196.1</c:v>
                </c:pt>
                <c:pt idx="430">
                  <c:v>196.1</c:v>
                </c:pt>
                <c:pt idx="431">
                  <c:v>196.1</c:v>
                </c:pt>
                <c:pt idx="432">
                  <c:v>196.1</c:v>
                </c:pt>
                <c:pt idx="433">
                  <c:v>196.1</c:v>
                </c:pt>
                <c:pt idx="434">
                  <c:v>196.1</c:v>
                </c:pt>
                <c:pt idx="435">
                  <c:v>196.1</c:v>
                </c:pt>
                <c:pt idx="436">
                  <c:v>196.1</c:v>
                </c:pt>
                <c:pt idx="437">
                  <c:v>196.1</c:v>
                </c:pt>
                <c:pt idx="438">
                  <c:v>196.1</c:v>
                </c:pt>
                <c:pt idx="439">
                  <c:v>196.1</c:v>
                </c:pt>
                <c:pt idx="440">
                  <c:v>196.1</c:v>
                </c:pt>
                <c:pt idx="441">
                  <c:v>196.1</c:v>
                </c:pt>
                <c:pt idx="442">
                  <c:v>196.1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399-4FCC-94AB-2B64FAEDE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823744"/>
        <c:axId val="106742336"/>
      </c:lineChart>
      <c:catAx>
        <c:axId val="113823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6742336"/>
        <c:crosses val="autoZero"/>
        <c:auto val="1"/>
        <c:lblAlgn val="ctr"/>
        <c:lblOffset val="100"/>
        <c:noMultiLvlLbl val="0"/>
      </c:catAx>
      <c:valAx>
        <c:axId val="106742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38237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52F7D-F668-40F4-A3F7-BD01974A0E9D}" type="datetimeFigureOut">
              <a:rPr lang="hr-BA" smtClean="0"/>
              <a:t>11.1.2018.</a:t>
            </a:fld>
            <a:endParaRPr lang="hr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C745E-01D7-4B19-AF03-5A6D0FCA910D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7766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13" name="Tablic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06056"/>
              </p:ext>
            </p:extLst>
          </p:nvPr>
        </p:nvGraphicFramePr>
        <p:xfrm>
          <a:off x="1812267" y="1358698"/>
          <a:ext cx="5976665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229">
                <a:tc>
                  <a:txBody>
                    <a:bodyPr/>
                    <a:lstStyle/>
                    <a:p>
                      <a:endParaRPr lang="hr-HR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>
                          <a:latin typeface="+mn-lt"/>
                        </a:rPr>
                        <a:t>Točka norme</a:t>
                      </a:r>
                      <a:endParaRPr lang="hr-HR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Organizacija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Sustav upravljanja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4.2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Nadzor  nad dokumentima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4.3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Preispitivanje zahtjeva, ponuda, ugovora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4.4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Podugovaranje ispitivanja i umjeravanja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4.5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Nabava usluga i potrepština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4.6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Usluga kupcu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4.7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Prigovori</a:t>
                      </a:r>
                      <a:endParaRPr lang="hr-HR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4.8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Nadzor nesukladnog rada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4.9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Poboljšavanje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4.10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Popravne radnje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4.11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Preventivne radnje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4.12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Nadzor nad zapisima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4.13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Unutrašnji </a:t>
                      </a:r>
                      <a:r>
                        <a:rPr lang="hr-HR" sz="1400" dirty="0" err="1" smtClean="0">
                          <a:latin typeface="+mn-lt"/>
                        </a:rPr>
                        <a:t>auditi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4.14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88425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Preispitivanja upravljanja (</a:t>
                      </a:r>
                      <a:r>
                        <a:rPr lang="hr-HR" sz="1400" dirty="0" err="1" smtClean="0">
                          <a:latin typeface="+mn-lt"/>
                        </a:rPr>
                        <a:t>upravina</a:t>
                      </a:r>
                      <a:r>
                        <a:rPr lang="hr-HR" sz="1400" dirty="0" smtClean="0">
                          <a:latin typeface="+mn-lt"/>
                        </a:rPr>
                        <a:t> ocjena)</a:t>
                      </a:r>
                      <a:endParaRPr lang="hr-H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>
                          <a:latin typeface="+mn-lt"/>
                        </a:rPr>
                        <a:t>4.15</a:t>
                      </a:r>
                      <a:endParaRPr lang="hr-H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18389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r>
              <a:rPr lang="hr-HR" dirty="0" smtClean="0"/>
              <a:t>Koncentracije </a:t>
            </a:r>
            <a:r>
              <a:rPr lang="hr-HR" dirty="0"/>
              <a:t>NO</a:t>
            </a:r>
            <a:r>
              <a:rPr lang="hr-HR" baseline="-25000" dirty="0"/>
              <a:t>2</a:t>
            </a:r>
            <a:r>
              <a:rPr lang="hr-HR" dirty="0"/>
              <a:t> se mjere direktno u volumen/volumen jedinicama (</a:t>
            </a:r>
            <a:r>
              <a:rPr lang="hr-HR" dirty="0" err="1"/>
              <a:t>ppb</a:t>
            </a:r>
            <a:r>
              <a:rPr lang="hr-HR" dirty="0"/>
              <a:t>) ako se umjeravanje provodi  s 'vol/vol' etalonom. Nakon dobivanja koncentracija u </a:t>
            </a:r>
            <a:r>
              <a:rPr lang="hr-HR" dirty="0" err="1"/>
              <a:t>ppb</a:t>
            </a:r>
            <a:r>
              <a:rPr lang="hr-HR" dirty="0"/>
              <a:t> rezultat se preračunava na µg/m</a:t>
            </a:r>
            <a:r>
              <a:rPr lang="hr-HR" baseline="30000" dirty="0"/>
              <a:t>3</a:t>
            </a:r>
            <a:r>
              <a:rPr lang="hr-HR" dirty="0"/>
              <a:t> koristeći se standardnim konverzijskim faktorima za temperaturu 20 °C i tlak 101,3 </a:t>
            </a:r>
            <a:r>
              <a:rPr lang="hr-HR" dirty="0" err="1"/>
              <a:t>kPa</a:t>
            </a:r>
            <a:r>
              <a:rPr lang="hr-HR" dirty="0"/>
              <a:t>.</a:t>
            </a:r>
          </a:p>
          <a:p>
            <a:r>
              <a:rPr lang="hr-HR" dirty="0"/>
              <a:t> </a:t>
            </a:r>
          </a:p>
          <a:p>
            <a:pPr algn="ctr"/>
            <a:r>
              <a:rPr lang="hr-HR" dirty="0"/>
              <a:t>	1 </a:t>
            </a:r>
            <a:r>
              <a:rPr lang="hr-HR" dirty="0" err="1"/>
              <a:t>ppb</a:t>
            </a:r>
            <a:r>
              <a:rPr lang="hr-HR" dirty="0"/>
              <a:t> (</a:t>
            </a:r>
            <a:r>
              <a:rPr lang="hr-HR" dirty="0" err="1"/>
              <a:t>nmol</a:t>
            </a:r>
            <a:r>
              <a:rPr lang="hr-HR" dirty="0"/>
              <a:t>/mol) NO</a:t>
            </a:r>
            <a:r>
              <a:rPr lang="hr-HR" baseline="-25000" dirty="0"/>
              <a:t>2</a:t>
            </a:r>
            <a:r>
              <a:rPr lang="hr-HR" dirty="0"/>
              <a:t>  =  1,91 µg/m</a:t>
            </a:r>
            <a:r>
              <a:rPr lang="hr-HR" baseline="30000" dirty="0"/>
              <a:t>3 </a:t>
            </a:r>
            <a:r>
              <a:rPr lang="hr-HR" dirty="0"/>
              <a:t>NO</a:t>
            </a:r>
            <a:r>
              <a:rPr lang="hr-HR" baseline="-25000" dirty="0"/>
              <a:t>2	</a:t>
            </a:r>
            <a:endParaRPr lang="hr-HR" dirty="0"/>
          </a:p>
          <a:p>
            <a:pPr algn="ctr"/>
            <a:r>
              <a:rPr lang="hr-HR" dirty="0"/>
              <a:t>	1 </a:t>
            </a:r>
            <a:r>
              <a:rPr lang="hr-HR" dirty="0" err="1"/>
              <a:t>ppb</a:t>
            </a:r>
            <a:r>
              <a:rPr lang="hr-HR" dirty="0"/>
              <a:t> (</a:t>
            </a:r>
            <a:r>
              <a:rPr lang="hr-HR" dirty="0" err="1"/>
              <a:t>nmol</a:t>
            </a:r>
            <a:r>
              <a:rPr lang="hr-HR" dirty="0"/>
              <a:t>/mol) NO  =  1,25 µg/m</a:t>
            </a:r>
            <a:r>
              <a:rPr lang="hr-HR" baseline="30000" dirty="0"/>
              <a:t>3 </a:t>
            </a:r>
            <a:r>
              <a:rPr lang="hr-HR" dirty="0"/>
              <a:t>NO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566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618" y="2127435"/>
            <a:ext cx="6266427" cy="3025174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7" y="2472630"/>
            <a:ext cx="2290876" cy="23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93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– APNA 370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14" y="2932768"/>
            <a:ext cx="5699435" cy="30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2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THERMO SCIENTIFIC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MODEL 42i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795" y="2504575"/>
            <a:ext cx="5605691" cy="29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28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TELEDYNE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API T200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88" y="2397512"/>
            <a:ext cx="6922200" cy="30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4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ACM 32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069" y="2657475"/>
            <a:ext cx="6027102" cy="31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652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14625:2012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– Standardna metoda za mjerenje koncentracije ozona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ultraljubičastom </a:t>
            </a:r>
            <a:r>
              <a:rPr lang="pl-PL" sz="2000" i="1" dirty="0" smtClean="0">
                <a:solidFill>
                  <a:srgbClr val="0070C0"/>
                </a:solidFill>
              </a:rPr>
              <a:t>fotometrijom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koncentracije ozona u okolišnom zraku na mjernom načelu </a:t>
            </a:r>
            <a:r>
              <a:rPr lang="pl-PL" sz="2000" b="1" dirty="0">
                <a:solidFill>
                  <a:srgbClr val="0070C0"/>
                </a:solidFill>
              </a:rPr>
              <a:t>ultraljubičaste </a:t>
            </a:r>
            <a:r>
              <a:rPr lang="pl-PL" sz="2000" b="1" dirty="0" smtClean="0">
                <a:solidFill>
                  <a:srgbClr val="0070C0"/>
                </a:solidFill>
              </a:rPr>
              <a:t>fotometrije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opisuje izvedbene karakteristike i postavlja minimalne kriterije potrebne za odabir odgovarajućeg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Također, ona sadrži procjenu prikladnosti analizatora za uporabu na mjernoj postaji kako bi se zadovoljili zahtjevi kvalitete podataka sukladno Direktivi 2008/50/EC.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172690"/>
            <a:ext cx="16097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88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MJERNO PODRUČJE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b="1" dirty="0"/>
              <a:t>0 </a:t>
            </a:r>
            <a:r>
              <a:rPr lang="hr-HR" sz="2000" b="1" dirty="0" smtClean="0"/>
              <a:t>- 500 </a:t>
            </a:r>
            <a:r>
              <a:rPr lang="hr-HR" sz="2000" b="1" dirty="0"/>
              <a:t>µg/m</a:t>
            </a:r>
            <a:r>
              <a:rPr lang="hr-HR" sz="2000" b="1" baseline="30000" dirty="0"/>
              <a:t>3</a:t>
            </a:r>
            <a:r>
              <a:rPr lang="hr-HR" sz="2000" b="1" dirty="0"/>
              <a:t> </a:t>
            </a:r>
            <a:endParaRPr lang="hr-HR" sz="2000" b="1" dirty="0" smtClean="0"/>
          </a:p>
          <a:p>
            <a:pPr marL="0" lvl="1" algn="ctr">
              <a:spcBef>
                <a:spcPct val="20000"/>
              </a:spcBef>
            </a:pPr>
            <a:r>
              <a:rPr lang="hr-HR" sz="2000" dirty="0" smtClean="0"/>
              <a:t>(0 – 250 </a:t>
            </a:r>
            <a:r>
              <a:rPr lang="hr-HR" sz="2000" dirty="0" err="1" smtClean="0"/>
              <a:t>nmol</a:t>
            </a:r>
            <a:r>
              <a:rPr lang="hr-HR" sz="2000" dirty="0" smtClean="0"/>
              <a:t>/mol)</a:t>
            </a:r>
            <a:endParaRPr lang="hr-HR" sz="2000" dirty="0"/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MJERNO </a:t>
            </a:r>
            <a:r>
              <a:rPr lang="pl-PL" sz="2000" i="1" dirty="0" smtClean="0">
                <a:solidFill>
                  <a:srgbClr val="0070C0"/>
                </a:solidFill>
              </a:rPr>
              <a:t>NAČELO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b="1" dirty="0" smtClean="0"/>
              <a:t>UV FOTOMETRIJA</a:t>
            </a:r>
            <a:endParaRPr lang="pl-PL" sz="2000" b="1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932" y="4301439"/>
            <a:ext cx="1823689" cy="19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453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r>
              <a:rPr lang="hr-HR" dirty="0"/>
              <a:t>Metoda se temelji na svojstvu ozona da apsorbira UV zračenje. </a:t>
            </a:r>
          </a:p>
          <a:p>
            <a:endParaRPr lang="hr-HR" dirty="0"/>
          </a:p>
          <a:p>
            <a:r>
              <a:rPr lang="hr-HR" dirty="0"/>
              <a:t>Uzorkovani zrak se na ulazu u analizator filtrira, te uz konstantan i poznati protok dovodi do reakcijske ćelije u kojoj se održavaju uvjeti konstantnog tlaka i temperature. U takvim uvjetima zrak se izlaže konstantnoj radijaciji niskotlačne živine lampe s vršnom vrijednosti od 253,7 nm. Osjetljive </a:t>
            </a:r>
            <a:r>
              <a:rPr lang="hr-HR" dirty="0" err="1"/>
              <a:t>fotodiode</a:t>
            </a:r>
            <a:r>
              <a:rPr lang="hr-HR" dirty="0"/>
              <a:t> ili </a:t>
            </a:r>
            <a:r>
              <a:rPr lang="hr-HR" dirty="0" err="1"/>
              <a:t>fotomultiplikatorski</a:t>
            </a:r>
            <a:r>
              <a:rPr lang="hr-HR" dirty="0"/>
              <a:t> detektori mjere intenzitet zračenja koje je prošlo kroz reakcijsku ćeliju. Ozon u uzorku zraka apsorbira određenu količinu radijacije koja je pri konstantnim uvjetima proporcionalna koncentraciji ozona u uzorku. </a:t>
            </a:r>
            <a:endParaRPr lang="hr-HR" dirty="0" smtClean="0"/>
          </a:p>
          <a:p>
            <a:endParaRPr lang="hr-HR" dirty="0"/>
          </a:p>
          <a:p>
            <a:r>
              <a:rPr lang="hr-HR" dirty="0"/>
              <a:t>Postoje dva osnovna načina kvantificiranja ove apsorpcije. Jedan je da se kroz istu reakcijsku ćeliju propušta naizmjenično uzorak zraka i zrak bez ozona, a drugi je da postoje dvije identične ćelije, te se kroz jednu kontinuirano propušta uzorak zraka, a kroz drugu zrak bez ozona. Kod oba načina zrak bez ozona se dobiva provođenjem zraka kroz katalitički </a:t>
            </a:r>
            <a:r>
              <a:rPr lang="hr-HR" dirty="0" err="1"/>
              <a:t>konvektor</a:t>
            </a:r>
            <a:r>
              <a:rPr lang="hr-HR" dirty="0"/>
              <a:t> za ozon. Razlika u intenzitetu zračenja koje se mjeri u zraku sa i bez ozona, predstavlja apsorpciju zračenja. Uzorkovanjem zraka koji sadrži poznatu koncentraciju ozona analizator se ugađa, te je moguće pomoću apsorpcije iz kalibracijskog pravca izračunati koncentraciju ozona.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100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37" y="1466711"/>
            <a:ext cx="5297462" cy="4466665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508" y="3767696"/>
            <a:ext cx="3277038" cy="21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919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79440" y="1674027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12" name="Tablic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05741"/>
              </p:ext>
            </p:extLst>
          </p:nvPr>
        </p:nvGraphicFramePr>
        <p:xfrm>
          <a:off x="1132522" y="1604656"/>
          <a:ext cx="7056785" cy="430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Točka</a:t>
                      </a:r>
                      <a:r>
                        <a:rPr lang="hr-HR" sz="1200" baseline="0" dirty="0" smtClean="0"/>
                        <a:t> norme</a:t>
                      </a:r>
                      <a:endParaRPr lang="hr-H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Općenito</a:t>
                      </a:r>
                      <a:endParaRPr lang="hr-H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5.1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OSOBLJE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5.2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UVJETI SMJEŠTAJA I OKOLIŠA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5.3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ISPITNE/UMJERNE </a:t>
                      </a:r>
                      <a:r>
                        <a:rPr lang="hr-HR" sz="1400" b="1" dirty="0" smtClean="0"/>
                        <a:t>METODE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5.4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OPREMA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5.5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MJERNA</a:t>
                      </a:r>
                      <a:r>
                        <a:rPr lang="hr-HR" sz="1400" b="1" baseline="0" dirty="0" smtClean="0"/>
                        <a:t> SLJEDIVOST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5.6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UZORKOVANJE</a:t>
                      </a:r>
                      <a:endParaRPr lang="hr-H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5.7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RUKOVANJE </a:t>
                      </a:r>
                      <a:r>
                        <a:rPr lang="hr-HR" sz="1400" dirty="0" smtClean="0"/>
                        <a:t>PREDMETIMA ISPITIVANJA/UMJERAVANJA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5.8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OSIGURAVANJE</a:t>
                      </a:r>
                      <a:r>
                        <a:rPr lang="hr-HR" sz="1400" b="1" baseline="0" dirty="0" smtClean="0"/>
                        <a:t> KVALITETE REZULTATA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5.9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7433">
                <a:tc>
                  <a:txBody>
                    <a:bodyPr/>
                    <a:lstStyle/>
                    <a:p>
                      <a:pPr algn="ctr"/>
                      <a:r>
                        <a:rPr lang="hr-HR" sz="1400" b="1" dirty="0" smtClean="0"/>
                        <a:t>PRIKAZIVANJE REZULTATA</a:t>
                      </a:r>
                      <a:endParaRPr lang="hr-H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5.10</a:t>
                      </a:r>
                      <a:endParaRPr lang="hr-H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8563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– APOA 370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164" y="2192648"/>
            <a:ext cx="6214592" cy="36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720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THERMO SCIENTIFIC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MODEL 49i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44" y="2593671"/>
            <a:ext cx="4361987" cy="28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64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TELEDYNE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API T400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86" y="2097087"/>
            <a:ext cx="5715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713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14625:2012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O342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99" y="2741340"/>
            <a:ext cx="5319882" cy="27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01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14626:2012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– Standardna metoda za mjerenje koncentracije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ugljikova monoksida nedisperzivnom infracrvenom </a:t>
            </a:r>
            <a:r>
              <a:rPr lang="pl-PL" sz="2000" i="1" dirty="0" smtClean="0">
                <a:solidFill>
                  <a:srgbClr val="0070C0"/>
                </a:solidFill>
              </a:rPr>
              <a:t>spektroskopijom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koncentracije ugljikovog monoksida u okolišnom zraku na mjernom načelu </a:t>
            </a:r>
            <a:r>
              <a:rPr lang="pl-PL" sz="2000" b="1" dirty="0" smtClean="0">
                <a:solidFill>
                  <a:srgbClr val="0070C0"/>
                </a:solidFill>
              </a:rPr>
              <a:t>nedisperzivne infracrvene spektorskopije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opisuje izvedbene karakteristike i postavlja minimalne kriterije potrebne za odabir odgovarajućeg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Također, ona sadrži procjenu prikladnosti analizatora za uporabu na mjernoj postaji kako bi se zadovoljili zahtjevi kvalitete podataka sukladno Direktivi 2008/50/EC.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3" name="Slika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1505559"/>
            <a:ext cx="16097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05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MJERNO PODRUČJE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b="1" dirty="0"/>
              <a:t>0 </a:t>
            </a:r>
            <a:r>
              <a:rPr lang="hr-HR" sz="2000" b="1" dirty="0" smtClean="0"/>
              <a:t>- 100 mg/m</a:t>
            </a:r>
            <a:r>
              <a:rPr lang="hr-HR" sz="2000" b="1" baseline="30000" dirty="0" smtClean="0"/>
              <a:t>3</a:t>
            </a:r>
            <a:r>
              <a:rPr lang="hr-HR" sz="2000" b="1" dirty="0" smtClean="0"/>
              <a:t> 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dirty="0" smtClean="0"/>
              <a:t>(0 – 86 </a:t>
            </a:r>
            <a:r>
              <a:rPr lang="hr-HR" sz="2000" dirty="0" err="1" smtClean="0">
                <a:latin typeface="Symbol" panose="05050102010706020507" pitchFamily="18" charset="2"/>
              </a:rPr>
              <a:t>m</a:t>
            </a:r>
            <a:r>
              <a:rPr lang="hr-HR" sz="2000" dirty="0" err="1" smtClean="0"/>
              <a:t>mol</a:t>
            </a:r>
            <a:r>
              <a:rPr lang="hr-HR" sz="2000" dirty="0" smtClean="0"/>
              <a:t>/mol)</a:t>
            </a:r>
            <a:endParaRPr lang="hr-HR" sz="2000" dirty="0"/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MJERNO </a:t>
            </a:r>
            <a:r>
              <a:rPr lang="pl-PL" sz="2000" i="1" dirty="0" smtClean="0">
                <a:solidFill>
                  <a:srgbClr val="0070C0"/>
                </a:solidFill>
              </a:rPr>
              <a:t>NAČELO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b="1" dirty="0" smtClean="0"/>
              <a:t>NEDISPERZIVNA INFRACRVENA SPEKTROSKOPIJA</a:t>
            </a:r>
            <a:endParaRPr lang="pl-PL" sz="2000" b="1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414" y="4558826"/>
            <a:ext cx="2194708" cy="10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44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r>
              <a:rPr lang="hr-HR" dirty="0"/>
              <a:t>Mjerno načelo temelji se na </a:t>
            </a:r>
            <a:r>
              <a:rPr lang="hr-HR" dirty="0" err="1"/>
              <a:t>nedisperzivnoj</a:t>
            </a:r>
            <a:r>
              <a:rPr lang="hr-HR" dirty="0"/>
              <a:t> infracrvenoj spektroskopiji budući da molekule CO imaju sposobnost apsorpcije infracrvenog zračenja. Spektroskopska analiza temelji se na primjeni </a:t>
            </a:r>
            <a:r>
              <a:rPr lang="hr-HR" dirty="0" err="1"/>
              <a:t>Beer</a:t>
            </a:r>
            <a:r>
              <a:rPr lang="hr-HR" dirty="0"/>
              <a:t> – </a:t>
            </a:r>
            <a:r>
              <a:rPr lang="hr-HR" dirty="0" err="1"/>
              <a:t>Lambertovog</a:t>
            </a:r>
            <a:r>
              <a:rPr lang="hr-HR" dirty="0"/>
              <a:t> zakona. CO ima najveću apsorpciju na 4,67 µm, a stupanj apsorpcije IR zračenja ovisi o dužini apsorpcijske komore, apsorpcijskom koeficijentu i koncentraciji CO u uzorku unesenom u apsorpcijsku komoru prema sljedećoj jednadžbi: </a:t>
            </a:r>
          </a:p>
          <a:p>
            <a:r>
              <a:rPr lang="hr-HR" dirty="0"/>
              <a:t> </a:t>
            </a:r>
          </a:p>
          <a:p>
            <a:r>
              <a:rPr lang="hr-HR" dirty="0"/>
              <a:t>T= I/</a:t>
            </a:r>
            <a:r>
              <a:rPr lang="hr-HR" dirty="0" err="1"/>
              <a:t>I</a:t>
            </a:r>
            <a:r>
              <a:rPr lang="hr-HR" baseline="-25000" dirty="0" err="1"/>
              <a:t>o</a:t>
            </a:r>
            <a:r>
              <a:rPr lang="hr-HR" dirty="0"/>
              <a:t>=e</a:t>
            </a:r>
            <a:r>
              <a:rPr lang="hr-HR" baseline="30000" dirty="0"/>
              <a:t>(-</a:t>
            </a:r>
            <a:r>
              <a:rPr lang="hr-HR" baseline="30000" dirty="0" err="1"/>
              <a:t>axc</a:t>
            </a:r>
            <a:r>
              <a:rPr lang="hr-HR" baseline="30000" dirty="0"/>
              <a:t>)</a:t>
            </a:r>
            <a:endParaRPr lang="hr-HR" dirty="0"/>
          </a:p>
          <a:p>
            <a:r>
              <a:rPr lang="hr-HR" dirty="0"/>
              <a:t>gdje su:</a:t>
            </a:r>
          </a:p>
          <a:p>
            <a:r>
              <a:rPr lang="hr-HR" dirty="0"/>
              <a:t>T - transmisija zračenja kroz uzorak do detektora</a:t>
            </a:r>
          </a:p>
          <a:p>
            <a:r>
              <a:rPr lang="hr-HR" dirty="0"/>
              <a:t>I - intenzitet zračenja nakon apsorpcije u uzorku sa CO</a:t>
            </a:r>
          </a:p>
          <a:p>
            <a:r>
              <a:rPr lang="hr-HR" dirty="0" err="1"/>
              <a:t>I</a:t>
            </a:r>
            <a:r>
              <a:rPr lang="hr-HR" baseline="-25000" dirty="0" err="1"/>
              <a:t>o</a:t>
            </a:r>
            <a:r>
              <a:rPr lang="hr-HR" dirty="0"/>
              <a:t> - intenzitet zračenja nakon prolaska kroz uzorak bez CO</a:t>
            </a:r>
          </a:p>
          <a:p>
            <a:r>
              <a:rPr lang="hr-HR" dirty="0"/>
              <a:t>a - </a:t>
            </a:r>
            <a:r>
              <a:rPr lang="hr-HR" dirty="0" err="1"/>
              <a:t>molarni</a:t>
            </a:r>
            <a:r>
              <a:rPr lang="hr-HR" dirty="0"/>
              <a:t> apsorpcijski koeficijent CO</a:t>
            </a:r>
          </a:p>
          <a:p>
            <a:r>
              <a:rPr lang="hr-HR" dirty="0"/>
              <a:t>x - dužina apsorpcijske komore</a:t>
            </a:r>
          </a:p>
          <a:p>
            <a:r>
              <a:rPr lang="hr-HR" dirty="0"/>
              <a:t>c - koncentracija CO</a:t>
            </a:r>
          </a:p>
          <a:p>
            <a:r>
              <a:rPr lang="hr-HR" dirty="0"/>
              <a:t> </a:t>
            </a:r>
          </a:p>
          <a:p>
            <a:r>
              <a:rPr lang="hr-HR" dirty="0"/>
              <a:t>Interferencije drugih plinova, koji apsorbiraju na bliskim valnim dužinama, uklanjaju se primjenom plinskog filtra nazvanog korelacijski kotač.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787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102" y="1466711"/>
            <a:ext cx="4770257" cy="4762307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34" y="2696702"/>
            <a:ext cx="3208464" cy="25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99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– APMA 370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78" y="2448235"/>
            <a:ext cx="4783409" cy="31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480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THERMO SCIENTIFIC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MODEL 48i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71" y="2546428"/>
            <a:ext cx="5024321" cy="32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07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 ORGANIZACIJA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biti pravno prapoznatljivo tijelo (ili organizacija unutar koje laboratorij djeluje)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biti odgovoran za sve svoje aktivnosti na bilo koji način (na trajnim lokacijama laboratorija, na privremenim lokacijama, pokretnim ili nepokretnim)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djelovati neovisno, stručno, dosljedno i nepristrano – ne smije postojati sukob interesa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se definirati ovlasti i odgovornosti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se osigurati djelotvoran ustroj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postojati politika </a:t>
            </a:r>
            <a:r>
              <a:rPr lang="pl-PL" sz="2000" dirty="0">
                <a:solidFill>
                  <a:srgbClr val="0070C0"/>
                </a:solidFill>
              </a:rPr>
              <a:t>i postupci zaštite povjerljivih podataka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postojati politika </a:t>
            </a:r>
            <a:r>
              <a:rPr lang="pl-PL" sz="2000" dirty="0">
                <a:solidFill>
                  <a:srgbClr val="0070C0"/>
                </a:solidFill>
              </a:rPr>
              <a:t>i postupci za osiguranje stručnosti, nepristranosti, prosudbe i dosljednosti u </a:t>
            </a:r>
            <a:r>
              <a:rPr lang="pl-PL" sz="2000" dirty="0" smtClean="0">
                <a:solidFill>
                  <a:srgbClr val="0070C0"/>
                </a:solidFill>
              </a:rPr>
              <a:t>radu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se definirati međuodnosi unutar laboratorija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937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TELEDYNE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API T300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017" y="2258435"/>
            <a:ext cx="6133166" cy="31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35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CO 12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100" y="2076993"/>
            <a:ext cx="6333893" cy="35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35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14626:2012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– Standardna metoda za mjerenje </a:t>
            </a:r>
            <a:r>
              <a:rPr lang="pl-PL" sz="2000" i="1" dirty="0" smtClean="0">
                <a:solidFill>
                  <a:srgbClr val="0070C0"/>
                </a:solidFill>
              </a:rPr>
              <a:t>koncentracije benzena </a:t>
            </a:r>
            <a:r>
              <a:rPr lang="pl-PL" sz="2000" i="1" dirty="0">
                <a:solidFill>
                  <a:srgbClr val="0070C0"/>
                </a:solidFill>
              </a:rPr>
              <a:t>– 3. dio: Automatsko uzorkovanje prosisavanjem </a:t>
            </a:r>
            <a:r>
              <a:rPr lang="pl-PL" sz="2000" i="1" dirty="0" smtClean="0">
                <a:solidFill>
                  <a:srgbClr val="0070C0"/>
                </a:solidFill>
              </a:rPr>
              <a:t>uz istovremenu </a:t>
            </a:r>
            <a:r>
              <a:rPr lang="pl-PL" sz="2000" i="1" dirty="0">
                <a:solidFill>
                  <a:srgbClr val="0070C0"/>
                </a:solidFill>
              </a:rPr>
              <a:t>analizu plinskom </a:t>
            </a:r>
            <a:r>
              <a:rPr lang="pl-PL" sz="2000" i="1" dirty="0" smtClean="0">
                <a:solidFill>
                  <a:srgbClr val="0070C0"/>
                </a:solidFill>
              </a:rPr>
              <a:t>kromatografijom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4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koncentracije benzena u okolišnom zraku temeljeno na automatiziranom uzorkovanju </a:t>
            </a:r>
            <a:r>
              <a:rPr lang="pl-PL" sz="2000" b="1" dirty="0" smtClean="0">
                <a:solidFill>
                  <a:srgbClr val="0070C0"/>
                </a:solidFill>
              </a:rPr>
              <a:t>plinskom kromatografijom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pl-PL" sz="16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opisuje izvedbene karakteristike i postavlja minimalne kriterije potrebne za odabir odgovarajućeg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Također, ona sadrži procjenu prikladnosti analizatora za uporabu na mjernoj postaji kako bi se zadovoljili zahtjevi kvalitete podataka sukladno Direktivi 2008/50/EC.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26" y="2375052"/>
            <a:ext cx="24479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25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MJERNO PODRUČJE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b="1" dirty="0"/>
              <a:t>0 - </a:t>
            </a:r>
            <a:r>
              <a:rPr lang="hr-HR" sz="2000" b="1" dirty="0" smtClean="0"/>
              <a:t>50 </a:t>
            </a:r>
            <a:r>
              <a:rPr lang="hr-HR" sz="2000" b="1" dirty="0"/>
              <a:t>µg/m</a:t>
            </a:r>
            <a:r>
              <a:rPr lang="hr-HR" sz="2000" b="1" baseline="30000" dirty="0"/>
              <a:t>3</a:t>
            </a:r>
            <a:r>
              <a:rPr lang="hr-HR" sz="2000" b="1" dirty="0"/>
              <a:t> 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dirty="0"/>
              <a:t>(0 – </a:t>
            </a:r>
            <a:r>
              <a:rPr lang="hr-HR" sz="2000" dirty="0" smtClean="0"/>
              <a:t>15,4 </a:t>
            </a:r>
            <a:r>
              <a:rPr lang="hr-HR" sz="2000" dirty="0" err="1"/>
              <a:t>nmol</a:t>
            </a:r>
            <a:r>
              <a:rPr lang="hr-HR" sz="2000" dirty="0"/>
              <a:t>/mol)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MJERNO </a:t>
            </a:r>
            <a:r>
              <a:rPr lang="pl-PL" sz="2000" i="1" dirty="0" smtClean="0">
                <a:solidFill>
                  <a:srgbClr val="0070C0"/>
                </a:solidFill>
              </a:rPr>
              <a:t>NAČELO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b="1" dirty="0" smtClean="0"/>
              <a:t>PLINSKA KROMATOGRAFIJA</a:t>
            </a:r>
            <a:endParaRPr lang="pl-PL" sz="2000" b="1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02" y="4498350"/>
            <a:ext cx="41719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353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r>
              <a:rPr lang="hr-HR" dirty="0"/>
              <a:t>Mjerno načelo za mjerenje benzena uključuje uzorkovanje </a:t>
            </a:r>
            <a:r>
              <a:rPr lang="hr-HR" dirty="0" err="1"/>
              <a:t>prosisavanjem</a:t>
            </a:r>
            <a:r>
              <a:rPr lang="hr-HR" dirty="0"/>
              <a:t> uz termičku </a:t>
            </a:r>
            <a:r>
              <a:rPr lang="hr-HR" dirty="0" err="1"/>
              <a:t>desorpciju</a:t>
            </a:r>
            <a:r>
              <a:rPr lang="hr-HR" dirty="0"/>
              <a:t> i istovremenu analizu plinskom </a:t>
            </a:r>
            <a:r>
              <a:rPr lang="hr-HR" dirty="0" err="1"/>
              <a:t>kromatografijom</a:t>
            </a:r>
            <a:r>
              <a:rPr lang="hr-HR" dirty="0" smtClean="0"/>
              <a:t>.</a:t>
            </a:r>
          </a:p>
          <a:p>
            <a:endParaRPr lang="hr-HR" dirty="0"/>
          </a:p>
          <a:p>
            <a:r>
              <a:rPr lang="hr-HR" dirty="0"/>
              <a:t>Metoda prema HRN EN 14662-3 temelji se na klasičnoj plinskoj </a:t>
            </a:r>
            <a:r>
              <a:rPr lang="hr-HR" dirty="0" err="1"/>
              <a:t>kromatografiji</a:t>
            </a:r>
            <a:r>
              <a:rPr lang="hr-HR" dirty="0"/>
              <a:t> i detekciji pomoću </a:t>
            </a:r>
            <a:r>
              <a:rPr lang="hr-HR" b="1" dirty="0"/>
              <a:t>plamenog (FID) ili </a:t>
            </a:r>
            <a:r>
              <a:rPr lang="hr-HR" b="1" dirty="0" err="1"/>
              <a:t>fotoionizacijskog</a:t>
            </a:r>
            <a:r>
              <a:rPr lang="hr-HR" b="1" dirty="0"/>
              <a:t> (PID) </a:t>
            </a:r>
            <a:r>
              <a:rPr lang="hr-HR" dirty="0"/>
              <a:t>detektora. Također, dopušteno je koristiti i bilo koji drugi prikladni detektor</a:t>
            </a:r>
            <a:r>
              <a:rPr lang="hr-HR" dirty="0" smtClean="0"/>
              <a:t>.</a:t>
            </a:r>
          </a:p>
          <a:p>
            <a:endParaRPr lang="hr-HR" dirty="0"/>
          </a:p>
          <a:p>
            <a:r>
              <a:rPr lang="hr-HR" dirty="0"/>
              <a:t>Mjereni volumen zraka se pomoću pumpe </a:t>
            </a:r>
            <a:r>
              <a:rPr lang="hr-HR" dirty="0" err="1"/>
              <a:t>uzorkuje</a:t>
            </a:r>
            <a:r>
              <a:rPr lang="hr-HR" dirty="0"/>
              <a:t> na </a:t>
            </a:r>
            <a:r>
              <a:rPr lang="hr-HR" dirty="0" err="1"/>
              <a:t>pretkolonu</a:t>
            </a:r>
            <a:r>
              <a:rPr lang="hr-HR" dirty="0"/>
              <a:t> s </a:t>
            </a:r>
            <a:r>
              <a:rPr lang="hr-HR" dirty="0" err="1"/>
              <a:t>adsorbentom</a:t>
            </a:r>
            <a:r>
              <a:rPr lang="hr-HR" dirty="0"/>
              <a:t> koji na sebe veže benzen iz uzorka, a zrak bez benzena izlazi iz analizatora. Nakon toga se zagrijavanjem pare benzena oslobađaju s </a:t>
            </a:r>
            <a:r>
              <a:rPr lang="hr-HR" dirty="0" err="1"/>
              <a:t>adsorbenta</a:t>
            </a:r>
            <a:r>
              <a:rPr lang="hr-HR" dirty="0"/>
              <a:t> te se pomoću inertnog plina (najčešće dušik velike čistoće) prenose na </a:t>
            </a:r>
            <a:r>
              <a:rPr lang="hr-HR" dirty="0" err="1"/>
              <a:t>kromatografsku</a:t>
            </a:r>
            <a:r>
              <a:rPr lang="hr-HR" dirty="0"/>
              <a:t> kolonu gdje dolazi do razdvajanja benzena od drugih lako hlapivih ugljikovodika (</a:t>
            </a:r>
            <a:r>
              <a:rPr lang="hr-HR" dirty="0" err="1"/>
              <a:t>ksilen</a:t>
            </a:r>
            <a:r>
              <a:rPr lang="hr-HR" dirty="0"/>
              <a:t>, </a:t>
            </a:r>
            <a:r>
              <a:rPr lang="hr-HR" dirty="0" err="1"/>
              <a:t>toluen</a:t>
            </a:r>
            <a:r>
              <a:rPr lang="hr-HR" dirty="0"/>
              <a:t>). Benzen nošen inertnim plinom nakon prolaska kroz kolonu u točno određeno vrijeme nazvano </a:t>
            </a:r>
            <a:r>
              <a:rPr lang="hr-HR" dirty="0" err="1"/>
              <a:t>retencijsko</a:t>
            </a:r>
            <a:r>
              <a:rPr lang="hr-HR" dirty="0"/>
              <a:t> vrijeme (za isti kemijski spoj, isti sustav i iste uvjete, </a:t>
            </a:r>
            <a:r>
              <a:rPr lang="hr-HR" dirty="0" err="1"/>
              <a:t>retencijsko</a:t>
            </a:r>
            <a:r>
              <a:rPr lang="hr-HR" dirty="0"/>
              <a:t> vrijeme je uvijek isto) ulazi u detektor koji registrira prolazak benzena signalom proporcionalnim masi benzena. 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67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3165" y="1276905"/>
                <a:ext cx="8709225" cy="4768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ct val="20000"/>
                  </a:spcBef>
                </a:pPr>
                <a:r>
                  <a:rPr lang="hr-BA" sz="2400" b="1" dirty="0">
                    <a:solidFill>
                      <a:srgbClr val="1F497D"/>
                    </a:solidFill>
                  </a:rPr>
                  <a:t>HRN EN </a:t>
                </a:r>
                <a:r>
                  <a:rPr lang="hr-BA" sz="2400" b="1" dirty="0" smtClean="0">
                    <a:solidFill>
                      <a:srgbClr val="1F497D"/>
                    </a:solidFill>
                  </a:rPr>
                  <a:t>14626:2012 </a:t>
                </a:r>
                <a:endParaRPr lang="pl-PL" sz="2000" b="1" dirty="0">
                  <a:solidFill>
                    <a:srgbClr val="0070C0"/>
                  </a:solidFill>
                </a:endParaRPr>
              </a:p>
              <a:p>
                <a:r>
                  <a:rPr lang="hr-HR" dirty="0" smtClean="0"/>
                  <a:t>Usporedbom </a:t>
                </a:r>
                <a:r>
                  <a:rPr lang="hr-HR" dirty="0"/>
                  <a:t>ovog signala sa signalom nultog zraka (zrak bez benzena) i signalom dobivenog prolaskom zraka s poznatom koncentracijom benzena može se izračunati koncentracija benzena u uzetom uzorku pomoću sljedeće jednadžbe: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r-HR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r-H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/>
                                </a:rPr>
                                <m:t>𝑠𝑎𝑚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r-H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hr-HR" i="1">
                                  <a:latin typeface="Cambria Math"/>
                                </a:rPr>
                                <m:t>𝑠𝑎𝑚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r-HR" dirty="0"/>
              </a:p>
              <a:p>
                <a:r>
                  <a:rPr lang="hr-HR" dirty="0"/>
                  <a:t> </a:t>
                </a:r>
              </a:p>
              <a:p>
                <a:r>
                  <a:rPr lang="hr-HR" dirty="0"/>
                  <a:t>gdje su: </a:t>
                </a:r>
              </a:p>
              <a:p>
                <a:r>
                  <a:rPr lang="hr-HR" dirty="0"/>
                  <a:t>c</a:t>
                </a:r>
                <a:r>
                  <a:rPr lang="hr-HR" baseline="-25000" dirty="0"/>
                  <a:t>m</a:t>
                </a:r>
                <a:r>
                  <a:rPr lang="hr-HR" dirty="0"/>
                  <a:t> = </a:t>
                </a:r>
                <a:r>
                  <a:rPr lang="hr-HR" dirty="0" err="1"/>
                  <a:t>masena</a:t>
                </a:r>
                <a:r>
                  <a:rPr lang="hr-HR" dirty="0"/>
                  <a:t> koncentracija benzena u uzorku zraka; </a:t>
                </a:r>
              </a:p>
              <a:p>
                <a:r>
                  <a:rPr lang="hr-HR" dirty="0" err="1"/>
                  <a:t>m</a:t>
                </a:r>
                <a:r>
                  <a:rPr lang="hr-HR" baseline="-25000" dirty="0" err="1"/>
                  <a:t>sam</a:t>
                </a:r>
                <a:r>
                  <a:rPr lang="hr-HR" dirty="0"/>
                  <a:t> = masa benzena u uzorku; </a:t>
                </a:r>
              </a:p>
              <a:p>
                <a:r>
                  <a:rPr lang="hr-HR" dirty="0" err="1"/>
                  <a:t>V</a:t>
                </a:r>
                <a:r>
                  <a:rPr lang="hr-HR" baseline="-25000" dirty="0" err="1"/>
                  <a:t>sam</a:t>
                </a:r>
                <a:r>
                  <a:rPr lang="hr-HR" dirty="0"/>
                  <a:t> = volumen uzorka.</a:t>
                </a:r>
              </a:p>
              <a:p>
                <a:r>
                  <a:rPr lang="hr-HR" dirty="0"/>
                  <a:t> </a:t>
                </a:r>
              </a:p>
              <a:p>
                <a:r>
                  <a:rPr lang="hr-HR" dirty="0"/>
                  <a:t>Nakon toga se koncentracija preračuna u </a:t>
                </a:r>
                <a:r>
                  <a:rPr lang="hr-HR" dirty="0" err="1"/>
                  <a:t>μg</a:t>
                </a:r>
                <a:r>
                  <a:rPr lang="hr-HR" dirty="0"/>
                  <a:t>/m3 koristeći se standardnim konverzijskim faktorima za temperaturu od 20°C i atmosferski tlak od 101,3 </a:t>
                </a:r>
                <a:r>
                  <a:rPr lang="hr-HR" dirty="0" err="1"/>
                  <a:t>kPa</a:t>
                </a:r>
                <a:r>
                  <a:rPr lang="hr-HR" dirty="0"/>
                  <a:t>.</a:t>
                </a:r>
              </a:p>
              <a:p>
                <a:pPr marL="0" lvl="1">
                  <a:spcBef>
                    <a:spcPct val="20000"/>
                  </a:spcBef>
                </a:pPr>
                <a:endParaRPr lang="pl-PL" sz="2000" dirty="0" smtClean="0">
                  <a:solidFill>
                    <a:srgbClr val="0070C0"/>
                  </a:solidFill>
                </a:endParaRPr>
              </a:p>
              <a:p>
                <a:pPr marL="0" lvl="1">
                  <a:spcBef>
                    <a:spcPct val="20000"/>
                  </a:spcBef>
                </a:pPr>
                <a:endParaRPr lang="pl-PL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5" y="1276905"/>
                <a:ext cx="8709225" cy="4768421"/>
              </a:xfrm>
              <a:prstGeom prst="rect">
                <a:avLst/>
              </a:prstGeom>
              <a:blipFill>
                <a:blip r:embed="rId4"/>
                <a:stretch>
                  <a:fillRect l="-1120" t="-102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8568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CHROMATOTEC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– </a:t>
            </a:r>
            <a:r>
              <a:rPr lang="pl-PL" sz="2000" dirty="0" smtClean="0">
                <a:solidFill>
                  <a:srgbClr val="0070C0"/>
                </a:solidFill>
              </a:rPr>
              <a:t>GC 866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42" y="1788957"/>
            <a:ext cx="6914248" cy="41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772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SYNTECH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GC 955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009" y="1718026"/>
            <a:ext cx="6307846" cy="41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25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AMA INSTRUMENTS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GC 5000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19" y="2301637"/>
            <a:ext cx="5852532" cy="34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569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HRN EN </a:t>
            </a:r>
            <a:r>
              <a:rPr lang="hr-BA" sz="2400" b="1" dirty="0" smtClean="0">
                <a:solidFill>
                  <a:srgbClr val="1F497D"/>
                </a:solidFill>
              </a:rPr>
              <a:t>14626:2012 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VOC 72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6" y="2115343"/>
            <a:ext cx="6469845" cy="36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78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 ORGANIZACIJA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postojati odgovorno osoblje (Voditelj laboratorija)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se provoditi nadzor nad osobljem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postojati osoba odgovorna za sustav upravljanja (Predstavnik za kvalitetu laboratorija)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Osoblje mora biti svjesno važnosti svojih procesa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se razvijati i održavati odgovarajući komunikacijski procesi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Ovo se može ostvariti opisom kako se zahtjevi ispunjavaju </a:t>
            </a:r>
            <a:r>
              <a:rPr lang="pl-PL" sz="2000" b="1" i="1" dirty="0" smtClean="0">
                <a:solidFill>
                  <a:srgbClr val="0070C0"/>
                </a:solidFill>
              </a:rPr>
              <a:t>u priručniku ili 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506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Mjerni sustav </a:t>
            </a:r>
            <a:r>
              <a:rPr lang="pl-PL" sz="2000" dirty="0" smtClean="0">
                <a:solidFill>
                  <a:srgbClr val="0070C0"/>
                </a:solidFill>
              </a:rPr>
              <a:t>sastoji se od: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analizatora </a:t>
            </a:r>
            <a:r>
              <a:rPr lang="pl-PL" sz="2000" dirty="0">
                <a:solidFill>
                  <a:srgbClr val="0070C0"/>
                </a:solidFill>
              </a:rPr>
              <a:t>plinova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sustava </a:t>
            </a:r>
            <a:r>
              <a:rPr lang="pl-PL" sz="2000" dirty="0">
                <a:solidFill>
                  <a:srgbClr val="0070C0"/>
                </a:solidFill>
              </a:rPr>
              <a:t>za provjeru </a:t>
            </a:r>
            <a:r>
              <a:rPr lang="pl-PL" sz="2000" dirty="0" smtClean="0">
                <a:solidFill>
                  <a:srgbClr val="0070C0"/>
                </a:solidFill>
              </a:rPr>
              <a:t>odziva na </a:t>
            </a:r>
            <a:r>
              <a:rPr lang="pl-PL" sz="2000" dirty="0">
                <a:solidFill>
                  <a:srgbClr val="0070C0"/>
                </a:solidFill>
              </a:rPr>
              <a:t>nulu i raspon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sustava </a:t>
            </a:r>
            <a:r>
              <a:rPr lang="pl-PL" sz="2000" dirty="0">
                <a:solidFill>
                  <a:srgbClr val="0070C0"/>
                </a:solidFill>
              </a:rPr>
              <a:t>za uzorkovanje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termostatirane izotermičke postaje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sustava </a:t>
            </a:r>
            <a:r>
              <a:rPr lang="pl-PL" sz="2000" dirty="0">
                <a:solidFill>
                  <a:srgbClr val="0070C0"/>
                </a:solidFill>
              </a:rPr>
              <a:t>za prijenos i prikupljanje </a:t>
            </a:r>
            <a:r>
              <a:rPr lang="pl-PL" sz="2000" dirty="0" smtClean="0">
                <a:solidFill>
                  <a:srgbClr val="0070C0"/>
                </a:solidFill>
              </a:rPr>
              <a:t>podataka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3" name="Slika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10" y="1276905"/>
            <a:ext cx="2867958" cy="52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247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ANALIZATORI PLINOVA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Analizatori plinova služe za mjerenja koncentracija pojedinih </a:t>
            </a:r>
            <a:r>
              <a:rPr lang="pl-PL" sz="2000" dirty="0" smtClean="0">
                <a:solidFill>
                  <a:srgbClr val="0070C0"/>
                </a:solidFill>
              </a:rPr>
              <a:t>plinova.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</a:t>
            </a:r>
            <a:r>
              <a:rPr lang="pl-PL" sz="2000" dirty="0" smtClean="0">
                <a:solidFill>
                  <a:srgbClr val="0070C0"/>
                </a:solidFill>
              </a:rPr>
              <a:t>rije </a:t>
            </a:r>
            <a:r>
              <a:rPr lang="pl-PL" sz="2000" dirty="0">
                <a:solidFill>
                  <a:srgbClr val="0070C0"/>
                </a:solidFill>
              </a:rPr>
              <a:t>postavljanja u izotermičko sklonište </a:t>
            </a:r>
            <a:r>
              <a:rPr lang="pl-PL" sz="2000" dirty="0" smtClean="0">
                <a:solidFill>
                  <a:srgbClr val="0070C0"/>
                </a:solidFill>
              </a:rPr>
              <a:t>(mjernu postaju) potrebno ih je umjeriti </a:t>
            </a:r>
            <a:r>
              <a:rPr lang="pl-PL" sz="2000" dirty="0">
                <a:solidFill>
                  <a:srgbClr val="0070C0"/>
                </a:solidFill>
              </a:rPr>
              <a:t>i </a:t>
            </a:r>
            <a:r>
              <a:rPr lang="pl-PL" sz="2000" dirty="0" smtClean="0">
                <a:solidFill>
                  <a:srgbClr val="0070C0"/>
                </a:solidFill>
              </a:rPr>
              <a:t>provjeriti </a:t>
            </a:r>
            <a:r>
              <a:rPr lang="pl-PL" sz="2000" dirty="0">
                <a:solidFill>
                  <a:srgbClr val="0070C0"/>
                </a:solidFill>
              </a:rPr>
              <a:t>radne karakteristike.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Nakon </a:t>
            </a:r>
            <a:r>
              <a:rPr lang="pl-PL" sz="2000" dirty="0">
                <a:solidFill>
                  <a:srgbClr val="0070C0"/>
                </a:solidFill>
              </a:rPr>
              <a:t>postavljanja na postaju provjeravaju se odzivi na nulti položaj i položaj raspona sa sustavom za  provjeru </a:t>
            </a:r>
            <a:r>
              <a:rPr lang="pl-PL" sz="2000" dirty="0" smtClean="0">
                <a:solidFill>
                  <a:srgbClr val="0070C0"/>
                </a:solidFill>
              </a:rPr>
              <a:t>odziva analizatora na </a:t>
            </a:r>
            <a:r>
              <a:rPr lang="pl-PL" sz="2000" dirty="0">
                <a:solidFill>
                  <a:srgbClr val="0070C0"/>
                </a:solidFill>
              </a:rPr>
              <a:t>nulu i raspon na postaji.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120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ZA PROVJERU NULE </a:t>
            </a:r>
            <a:r>
              <a:rPr lang="pl-PL" sz="2000" i="1" dirty="0" smtClean="0">
                <a:solidFill>
                  <a:srgbClr val="0070C0"/>
                </a:solidFill>
              </a:rPr>
              <a:t>(zero)</a:t>
            </a:r>
            <a:r>
              <a:rPr lang="pl-PL" sz="2000" dirty="0" smtClean="0">
                <a:solidFill>
                  <a:srgbClr val="0070C0"/>
                </a:solidFill>
              </a:rPr>
              <a:t> I RASPONA </a:t>
            </a:r>
            <a:r>
              <a:rPr lang="pl-PL" sz="2000" i="1" dirty="0" smtClean="0">
                <a:solidFill>
                  <a:srgbClr val="0070C0"/>
                </a:solidFill>
              </a:rPr>
              <a:t>(span)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Sustav se sastoji od sljedećih komponenti: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Jedinice </a:t>
            </a:r>
            <a:r>
              <a:rPr lang="pl-PL" sz="2000" dirty="0">
                <a:solidFill>
                  <a:srgbClr val="0070C0"/>
                </a:solidFill>
              </a:rPr>
              <a:t>za razrjeđivanje </a:t>
            </a:r>
            <a:r>
              <a:rPr lang="pl-PL" sz="2000" dirty="0" smtClean="0">
                <a:solidFill>
                  <a:srgbClr val="0070C0"/>
                </a:solidFill>
              </a:rPr>
              <a:t>plinova </a:t>
            </a:r>
            <a:r>
              <a:rPr lang="pl-PL" sz="2000" i="1" dirty="0" smtClean="0">
                <a:solidFill>
                  <a:srgbClr val="0070C0"/>
                </a:solidFill>
              </a:rPr>
              <a:t>(dilution unit)</a:t>
            </a:r>
            <a:endParaRPr lang="pl-PL" sz="2000" i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Certificirani </a:t>
            </a:r>
            <a:r>
              <a:rPr lang="pl-PL" sz="2000" dirty="0">
                <a:solidFill>
                  <a:srgbClr val="0070C0"/>
                </a:solidFill>
              </a:rPr>
              <a:t>referentni plin (mješavina plinova)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 Generator </a:t>
            </a:r>
            <a:r>
              <a:rPr lang="pl-PL" sz="2000" dirty="0">
                <a:solidFill>
                  <a:srgbClr val="0070C0"/>
                </a:solidFill>
              </a:rPr>
              <a:t>nultog plina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Sustav omogućuje svakodnevno automatsko provjeravanje </a:t>
            </a:r>
            <a:r>
              <a:rPr lang="pl-PL" sz="2000" dirty="0" smtClean="0">
                <a:solidFill>
                  <a:srgbClr val="0070C0"/>
                </a:solidFill>
              </a:rPr>
              <a:t>odaziva na </a:t>
            </a:r>
            <a:r>
              <a:rPr lang="pl-PL" sz="2000" dirty="0">
                <a:solidFill>
                  <a:srgbClr val="0070C0"/>
                </a:solidFill>
              </a:rPr>
              <a:t>nulu i raspon u svrhu kontrole kvalitete mjerenja kao i praćenja dugotrajnog odmaka </a:t>
            </a:r>
            <a:r>
              <a:rPr lang="pl-PL" sz="2000" dirty="0" smtClean="0">
                <a:solidFill>
                  <a:srgbClr val="0070C0"/>
                </a:solidFill>
              </a:rPr>
              <a:t>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Miješanjem </a:t>
            </a:r>
            <a:r>
              <a:rPr lang="pl-PL" sz="2000" dirty="0">
                <a:solidFill>
                  <a:srgbClr val="0070C0"/>
                </a:solidFill>
              </a:rPr>
              <a:t>nultog plina i certificiranog referentnog plina dobiva se željena koncentracija plina kojom se provjerava raspon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Jedinica za razrjeđivanje snabdijeva se nultim plinom iz generatora nultog plina i referentnim plinom iz certificirane mješavine plinova.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346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ZA PROVJERU NULE </a:t>
            </a:r>
            <a:r>
              <a:rPr lang="pl-PL" sz="2000" i="1" dirty="0" smtClean="0">
                <a:solidFill>
                  <a:srgbClr val="0070C0"/>
                </a:solidFill>
              </a:rPr>
              <a:t>(zero)</a:t>
            </a:r>
            <a:r>
              <a:rPr lang="pl-PL" sz="2000" dirty="0" smtClean="0">
                <a:solidFill>
                  <a:srgbClr val="0070C0"/>
                </a:solidFill>
              </a:rPr>
              <a:t> I RASPONA </a:t>
            </a:r>
            <a:r>
              <a:rPr lang="pl-PL" sz="2000" i="1" dirty="0" smtClean="0">
                <a:solidFill>
                  <a:srgbClr val="0070C0"/>
                </a:solidFill>
              </a:rPr>
              <a:t>(span)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Jedinica </a:t>
            </a:r>
            <a:r>
              <a:rPr lang="pl-PL" sz="2000" dirty="0">
                <a:solidFill>
                  <a:srgbClr val="0070C0"/>
                </a:solidFill>
              </a:rPr>
              <a:t>za razrjeđivanje snabdijeva se nultim plinom iz </a:t>
            </a:r>
            <a:r>
              <a:rPr lang="pl-PL" sz="2000" i="1" dirty="0">
                <a:solidFill>
                  <a:srgbClr val="0070C0"/>
                </a:solidFill>
              </a:rPr>
              <a:t>generatora nultog plina </a:t>
            </a:r>
            <a:r>
              <a:rPr lang="pl-PL" sz="2000" dirty="0">
                <a:solidFill>
                  <a:srgbClr val="0070C0"/>
                </a:solidFill>
              </a:rPr>
              <a:t>i referentnim plinom iz </a:t>
            </a:r>
            <a:r>
              <a:rPr lang="pl-PL" sz="2000" i="1" dirty="0">
                <a:solidFill>
                  <a:srgbClr val="0070C0"/>
                </a:solidFill>
              </a:rPr>
              <a:t>certificirane mješavine </a:t>
            </a:r>
            <a:r>
              <a:rPr lang="pl-PL" sz="2000" dirty="0">
                <a:solidFill>
                  <a:srgbClr val="0070C0"/>
                </a:solidFill>
              </a:rPr>
              <a:t>plinova.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941" y="3367505"/>
            <a:ext cx="4571999" cy="240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0222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ZA UZORKOVANJE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Sustav za uzorkovanje se sastoji od čelične (inox) glave i cijevi uzorkivača konstruiranih tako da onemogućavaju zakišnjavanje, kako u sam sustav tako i u unutrašnjost postaje. Kroz cijev uzorkivača prolazi cijev od bor silikatnog stakla koja se veže za razdjelnik uzorka u postaji koji je također od bor silikatnog stakla.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 </a:t>
            </a:r>
            <a:r>
              <a:rPr lang="pl-PL" sz="2000" dirty="0">
                <a:solidFill>
                  <a:srgbClr val="0070C0"/>
                </a:solidFill>
              </a:rPr>
              <a:t>kraju sustava nalazi se ventilator uzorkivača koji osigurava stalan dotok uzorka uz zanemarivu razliku u tlakovima između postaje i razdjelnika. Sustav je konstruiran tako da uzorkovani zrak dolazi u doticaj jedino sa bor silikatnim staklom te da osigurava konstantan protok i tlak zraka u razdjelniku iz kojeg instrumenti uzimaju uzorak.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6391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ZA UZORKOVANJE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Picture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21"/>
          <a:stretch>
            <a:fillRect/>
          </a:stretch>
        </p:blipFill>
        <p:spPr bwMode="auto">
          <a:xfrm>
            <a:off x="3259661" y="1809738"/>
            <a:ext cx="3738934" cy="4366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9518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TERMOSTATIRANA IZOTERMIČKA POSTAJA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Izotermičke postaje konstruirane su tako da osiguraju konstantnu temperaturu od 22 °C ± 4 °C te konstantno napajanje električnom strujom stabilnog napona od 220V. Unutar njih smješteni su analizatori plinova.</a:t>
            </a: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775" y="3450031"/>
            <a:ext cx="26860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81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MJERNI SUSTAV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ZA PRIJENOS I PRIKUPLJANJE PODATAKA 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</a:t>
            </a:r>
            <a:r>
              <a:rPr lang="pl-PL" sz="2000" dirty="0">
                <a:solidFill>
                  <a:srgbClr val="0070C0"/>
                </a:solidFill>
              </a:rPr>
              <a:t>za prijenos i prikupljanje podataka omogućuje ispravan prihvat, pohranu, obradu i prijenos podataka s instrumenata na dataloger (ili računalo) i s datalogera na nadzorno računalo u Ispitnom laboratoriju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80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28096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3" y="586703"/>
            <a:ext cx="5762602" cy="58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14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Procjena prikladnosti provodi se kako bi se definiralo mjerno mjesto, uvjeti koji postoje na mjernom mjestu i kako ti uvjeti utječu na rad analizatora plina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Procjena se provodi za svako pojedinačno mjerenje. Kriteriji koji se procjenjuju definirani su u normama: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EN 14211:2012 – za </a:t>
            </a:r>
            <a:r>
              <a:rPr lang="pl-PL" sz="2000" dirty="0">
                <a:solidFill>
                  <a:srgbClr val="0070C0"/>
                </a:solidFill>
              </a:rPr>
              <a:t>mjerenje NO/NOx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</a:t>
            </a:r>
            <a:r>
              <a:rPr lang="pl-PL" sz="2000" dirty="0">
                <a:solidFill>
                  <a:srgbClr val="0070C0"/>
                </a:solidFill>
              </a:rPr>
              <a:t>EN </a:t>
            </a:r>
            <a:r>
              <a:rPr lang="pl-PL" sz="2000" dirty="0" smtClean="0">
                <a:solidFill>
                  <a:srgbClr val="0070C0"/>
                </a:solidFill>
              </a:rPr>
              <a:t>14212:2012 </a:t>
            </a:r>
            <a:r>
              <a:rPr lang="pl-PL" sz="2000" dirty="0">
                <a:solidFill>
                  <a:srgbClr val="0070C0"/>
                </a:solidFill>
              </a:rPr>
              <a:t>– za mjerenje </a:t>
            </a:r>
            <a:r>
              <a:rPr lang="pl-PL" sz="2000" dirty="0" smtClean="0">
                <a:solidFill>
                  <a:srgbClr val="0070C0"/>
                </a:solidFill>
              </a:rPr>
              <a:t>SO</a:t>
            </a:r>
            <a:r>
              <a:rPr lang="pl-PL" sz="1400" dirty="0" smtClean="0">
                <a:solidFill>
                  <a:srgbClr val="0070C0"/>
                </a:solidFill>
              </a:rPr>
              <a:t>2 </a:t>
            </a:r>
            <a:r>
              <a:rPr lang="pl-PL" sz="2000" dirty="0" smtClean="0">
                <a:solidFill>
                  <a:srgbClr val="0070C0"/>
                </a:solidFill>
              </a:rPr>
              <a:t>i H</a:t>
            </a:r>
            <a:r>
              <a:rPr lang="pl-PL" sz="1400" dirty="0" smtClean="0">
                <a:solidFill>
                  <a:srgbClr val="0070C0"/>
                </a:solidFill>
              </a:rPr>
              <a:t>2</a:t>
            </a:r>
            <a:r>
              <a:rPr lang="pl-PL" sz="2000" dirty="0" smtClean="0">
                <a:solidFill>
                  <a:srgbClr val="0070C0"/>
                </a:solidFill>
              </a:rPr>
              <a:t>S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</a:t>
            </a:r>
            <a:r>
              <a:rPr lang="pl-PL" sz="2000" dirty="0">
                <a:solidFill>
                  <a:srgbClr val="0070C0"/>
                </a:solidFill>
              </a:rPr>
              <a:t>EN </a:t>
            </a:r>
            <a:r>
              <a:rPr lang="pl-PL" sz="2000" dirty="0" smtClean="0">
                <a:solidFill>
                  <a:srgbClr val="0070C0"/>
                </a:solidFill>
              </a:rPr>
              <a:t>14625:2012 </a:t>
            </a:r>
            <a:r>
              <a:rPr lang="pl-PL" sz="2000" dirty="0">
                <a:solidFill>
                  <a:srgbClr val="0070C0"/>
                </a:solidFill>
              </a:rPr>
              <a:t>– za mjerenje O</a:t>
            </a:r>
            <a:r>
              <a:rPr lang="pl-PL" sz="1400" dirty="0">
                <a:solidFill>
                  <a:srgbClr val="0070C0"/>
                </a:solidFill>
              </a:rPr>
              <a:t>3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EN 14626:2012 – za mjerenje CO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14662-3:2012 – za mjerenje C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r>
              <a:rPr lang="pl-PL" sz="2000" dirty="0">
                <a:solidFill>
                  <a:srgbClr val="0070C0"/>
                </a:solidFill>
              </a:rPr>
              <a:t>H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884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4.2 SUSTAV UPRAVLJANJA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uspostaviti, primjenjivati i održavati sustav upravljanja u skladu s HRN EN ISO/IEC 17025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postojati: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Politika kvalitete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Priručnik i dokumentacija s definiranom hijerarhijom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Ciljevi kvalitete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Uprava se mora opredjeliti: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 razvoj i primjenu sustava upravljanja i neprestano poboljšavanje njegove učinkovitosti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 priopćavanje organizaciji važnost zahtjeva kupaca, propisa i drugih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 osiguranje cjelovitosti kad se provode promjene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9233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u="sng" dirty="0" smtClean="0">
                <a:solidFill>
                  <a:srgbClr val="0070C0"/>
                </a:solidFill>
              </a:rPr>
              <a:t>Primjer procjene prikladnosti za mjerenja </a:t>
            </a:r>
            <a:r>
              <a:rPr lang="pl-PL" sz="2000" b="1" u="sng" dirty="0" smtClean="0">
                <a:solidFill>
                  <a:srgbClr val="0070C0"/>
                </a:solidFill>
              </a:rPr>
              <a:t>CO</a:t>
            </a:r>
            <a:r>
              <a:rPr lang="pl-PL" sz="2000" u="sng" dirty="0" smtClean="0">
                <a:solidFill>
                  <a:srgbClr val="0070C0"/>
                </a:solidFill>
              </a:rPr>
              <a:t> sukladno </a:t>
            </a:r>
            <a:r>
              <a:rPr lang="pl-PL" sz="2000" b="1" u="sng" dirty="0">
                <a:solidFill>
                  <a:srgbClr val="0070C0"/>
                </a:solidFill>
              </a:rPr>
              <a:t>HRN </a:t>
            </a:r>
            <a:r>
              <a:rPr lang="pl-PL" sz="2000" b="1" u="sng" dirty="0" smtClean="0">
                <a:solidFill>
                  <a:srgbClr val="0070C0"/>
                </a:solidFill>
              </a:rPr>
              <a:t>EN </a:t>
            </a:r>
            <a:r>
              <a:rPr lang="pl-PL" sz="2000" b="1" u="sng" dirty="0">
                <a:solidFill>
                  <a:srgbClr val="0070C0"/>
                </a:solidFill>
              </a:rPr>
              <a:t>14626:2012 </a:t>
            </a:r>
            <a:endParaRPr lang="pl-PL" sz="2000" b="1" u="sng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Varijacije </a:t>
            </a:r>
            <a:r>
              <a:rPr lang="pl-PL" sz="2000" b="1" i="1" dirty="0">
                <a:solidFill>
                  <a:srgbClr val="0070C0"/>
                </a:solidFill>
              </a:rPr>
              <a:t>u tlaku uzorka: </a:t>
            </a:r>
            <a:endParaRPr lang="pl-PL" sz="2000" b="1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najprije </a:t>
            </a:r>
            <a:r>
              <a:rPr lang="pl-PL" sz="2000" i="1" dirty="0">
                <a:solidFill>
                  <a:srgbClr val="0070C0"/>
                </a:solidFill>
              </a:rPr>
              <a:t>se naprave provjere razdjelnika 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utjecaj </a:t>
            </a:r>
            <a:r>
              <a:rPr lang="pl-PL" sz="2000" i="1" dirty="0">
                <a:solidFill>
                  <a:srgbClr val="0070C0"/>
                </a:solidFill>
              </a:rPr>
              <a:t>pada tlaka zbog pumpe uzorkivača i učinkovitost sakupljanja uzorka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ukoliko </a:t>
            </a:r>
            <a:r>
              <a:rPr lang="pl-PL" sz="2000" i="1" dirty="0">
                <a:solidFill>
                  <a:srgbClr val="0070C0"/>
                </a:solidFill>
              </a:rPr>
              <a:t>su provjere zadovoljavajuće i  sustav za uzorkovanje je „standardan“ -  procjenjuje se da maksimalna varijacija tlaka kroz godinu ne prelazi onu iz tipnog odobrenja  pa se u izračun mjerne nesigurnosti uzima komponenta iz tipnog </a:t>
            </a:r>
            <a:r>
              <a:rPr lang="pl-PL" sz="2000" i="1" dirty="0" smtClean="0">
                <a:solidFill>
                  <a:srgbClr val="0070C0"/>
                </a:solidFill>
              </a:rPr>
              <a:t>odobrenja</a:t>
            </a: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487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000" u="sng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Varijacije </a:t>
            </a:r>
            <a:r>
              <a:rPr lang="pl-PL" sz="2000" b="1" i="1" dirty="0">
                <a:solidFill>
                  <a:srgbClr val="0070C0"/>
                </a:solidFill>
              </a:rPr>
              <a:t>u </a:t>
            </a:r>
            <a:r>
              <a:rPr lang="pl-PL" sz="2000" b="1" i="1" dirty="0" smtClean="0">
                <a:solidFill>
                  <a:srgbClr val="0070C0"/>
                </a:solidFill>
              </a:rPr>
              <a:t>temperaturi uzorka</a:t>
            </a:r>
            <a:r>
              <a:rPr lang="pl-PL" sz="2000" b="1" i="1" dirty="0">
                <a:solidFill>
                  <a:srgbClr val="0070C0"/>
                </a:solidFill>
              </a:rPr>
              <a:t>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ukoliko su sustav za uzorkovanje, sklonište i klimatizacija  „standarni“  - procjenjuje se da maksimalna varijacija temperature uzorka kroz godinu ne prelazi onu iz tipnog odobrenja  pa se u izračun mjerne nesigurnosti uzima komponenta iz tipnog odobrenja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kroz </a:t>
            </a:r>
            <a:r>
              <a:rPr lang="pl-PL" sz="2000" i="1" dirty="0">
                <a:solidFill>
                  <a:srgbClr val="0070C0"/>
                </a:solidFill>
              </a:rPr>
              <a:t>godinu se prati temperatura uzorkovanog zraka te se nakon prve godine po potrebi rezultati korigiraju 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ukoliko su sustav za uzorkovanje, sklonište i klimatizacija  „standarni“ -  procjenjuje se da maksimalna varijacija temperature u postaji kroz godinu ne prelazi onu iz tipnog odobrenja pa se u izračun mjerne nesigurnosti uzima komponenta iz tipnog odobrenja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kroz </a:t>
            </a:r>
            <a:r>
              <a:rPr lang="pl-PL" sz="2000" i="1" dirty="0">
                <a:solidFill>
                  <a:srgbClr val="0070C0"/>
                </a:solidFill>
              </a:rPr>
              <a:t>godinu se prati temperatura u postaji te se nakon prve godine po potrebi rezultati korigiraju </a:t>
            </a: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861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000" u="sng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Varijacije </a:t>
            </a:r>
            <a:r>
              <a:rPr lang="pl-PL" sz="2000" b="1" i="1" dirty="0">
                <a:solidFill>
                  <a:srgbClr val="0070C0"/>
                </a:solidFill>
              </a:rPr>
              <a:t>u </a:t>
            </a:r>
            <a:r>
              <a:rPr lang="pl-PL" sz="2000" b="1" i="1" dirty="0" smtClean="0">
                <a:solidFill>
                  <a:srgbClr val="0070C0"/>
                </a:solidFill>
              </a:rPr>
              <a:t>naponu električne mreže u postaji: </a:t>
            </a:r>
            <a:endParaRPr lang="pl-PL" sz="2000" b="1" i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ukoliko se instrument napaja preko UPS uređaja procjenjuje se da maksimalna varijacija napona u postaji kroz godinu ne prelazi onu iz tipnog odobrenja pa se u izračun mjerne nesigurnosti uzima komponenta iz tipnog odobrenja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kroz </a:t>
            </a:r>
            <a:r>
              <a:rPr lang="pl-PL" sz="2000" i="1" dirty="0">
                <a:solidFill>
                  <a:srgbClr val="0070C0"/>
                </a:solidFill>
              </a:rPr>
              <a:t>godinu se prati napon u postaji te se nakon prve godine po potrebi rezultati korigiraju </a:t>
            </a: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>
                <a:solidFill>
                  <a:srgbClr val="0070C0"/>
                </a:solidFill>
              </a:rPr>
              <a:t>Raspon koncentracija H</a:t>
            </a:r>
            <a:r>
              <a:rPr lang="pl-PL" sz="1400" b="1" i="1" dirty="0">
                <a:solidFill>
                  <a:srgbClr val="0070C0"/>
                </a:solidFill>
              </a:rPr>
              <a:t>2</a:t>
            </a:r>
            <a:r>
              <a:rPr lang="pl-PL" sz="2000" b="1" i="1" dirty="0">
                <a:solidFill>
                  <a:srgbClr val="0070C0"/>
                </a:solidFill>
              </a:rPr>
              <a:t>O u uzorku: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ukoliko su sustav za uzorkovanje, sklonište i klimatizacija  „standarni“  -  procjenjuje se da maksimalna varijacija vlage u uzorku kroz godinu ne prelazi onu iz tipnog odobrenja pa se u izračun mjerne nesigurnosti uzima komponenta iz tipnog odobrenja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831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000" u="sng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Raspon </a:t>
            </a:r>
            <a:r>
              <a:rPr lang="pl-PL" sz="2000" b="1" i="1" dirty="0">
                <a:solidFill>
                  <a:srgbClr val="0070C0"/>
                </a:solidFill>
              </a:rPr>
              <a:t>koncentracija </a:t>
            </a:r>
            <a:r>
              <a:rPr lang="pl-PL" sz="2000" b="1" i="1" dirty="0" smtClean="0">
                <a:solidFill>
                  <a:srgbClr val="0070C0"/>
                </a:solidFill>
              </a:rPr>
              <a:t>CO</a:t>
            </a:r>
            <a:r>
              <a:rPr lang="pl-PL" sz="1400" b="1" i="1" dirty="0" smtClean="0">
                <a:solidFill>
                  <a:srgbClr val="0070C0"/>
                </a:solidFill>
              </a:rPr>
              <a:t>2</a:t>
            </a:r>
            <a:r>
              <a:rPr lang="pl-PL" sz="2000" b="1" i="1" dirty="0" smtClean="0">
                <a:solidFill>
                  <a:srgbClr val="0070C0"/>
                </a:solidFill>
              </a:rPr>
              <a:t> </a:t>
            </a:r>
            <a:r>
              <a:rPr lang="pl-PL" sz="2000" b="1" i="1" dirty="0">
                <a:solidFill>
                  <a:srgbClr val="0070C0"/>
                </a:solidFill>
              </a:rPr>
              <a:t>u uzorku: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ako </a:t>
            </a:r>
            <a:r>
              <a:rPr lang="pl-PL" sz="2000" i="1" dirty="0">
                <a:solidFill>
                  <a:srgbClr val="0070C0"/>
                </a:solidFill>
              </a:rPr>
              <a:t>se radi o tipičnoj urbanoj prometnoj postaji procjenjuje se da maksimalne koncentracije CO2 ne prelaze 500 </a:t>
            </a:r>
            <a:r>
              <a:rPr lang="pl-PL" sz="2000" i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m</a:t>
            </a:r>
            <a:r>
              <a:rPr lang="pl-PL" sz="2000" i="1" dirty="0" smtClean="0">
                <a:solidFill>
                  <a:srgbClr val="0070C0"/>
                </a:solidFill>
              </a:rPr>
              <a:t>mol/mol </a:t>
            </a:r>
            <a:r>
              <a:rPr lang="pl-PL" sz="2000" i="1" dirty="0">
                <a:solidFill>
                  <a:srgbClr val="0070C0"/>
                </a:solidFill>
              </a:rPr>
              <a:t>te se u izračun mjerne nesigurnosti uzima komponenta iz tipnog </a:t>
            </a:r>
            <a:r>
              <a:rPr lang="pl-PL" sz="2000" i="1" dirty="0" smtClean="0">
                <a:solidFill>
                  <a:srgbClr val="0070C0"/>
                </a:solidFill>
              </a:rPr>
              <a:t>odobrenja</a:t>
            </a: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>
                <a:solidFill>
                  <a:srgbClr val="0070C0"/>
                </a:solidFill>
              </a:rPr>
              <a:t>Raspon koncentracija </a:t>
            </a:r>
            <a:r>
              <a:rPr lang="pl-PL" sz="2000" b="1" i="1" dirty="0" smtClean="0">
                <a:solidFill>
                  <a:srgbClr val="0070C0"/>
                </a:solidFill>
              </a:rPr>
              <a:t>NO </a:t>
            </a:r>
            <a:r>
              <a:rPr lang="pl-PL" sz="2000" b="1" i="1" dirty="0">
                <a:solidFill>
                  <a:srgbClr val="0070C0"/>
                </a:solidFill>
              </a:rPr>
              <a:t>u uzorku: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ako se radi o tipičnoj prometnoj postaji procjenjuje se da maksimalne koncentracije NO ne prelaze 1 </a:t>
            </a:r>
            <a:r>
              <a:rPr lang="pl-PL" sz="2000" i="1" dirty="0">
                <a:solidFill>
                  <a:srgbClr val="0070C0"/>
                </a:solidFill>
                <a:latin typeface="Symbol" panose="05050102010706020507" pitchFamily="18" charset="2"/>
              </a:rPr>
              <a:t>m</a:t>
            </a:r>
            <a:r>
              <a:rPr lang="pl-PL" sz="2000" i="1" dirty="0" smtClean="0">
                <a:solidFill>
                  <a:srgbClr val="0070C0"/>
                </a:solidFill>
              </a:rPr>
              <a:t>mol/mol </a:t>
            </a:r>
            <a:r>
              <a:rPr lang="pl-PL" sz="2000" i="1" dirty="0">
                <a:solidFill>
                  <a:srgbClr val="0070C0"/>
                </a:solidFill>
              </a:rPr>
              <a:t>te se u izračun mjerne nesigurnosti uzima komponenta iz tipnog odobrenja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8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PROCJENA PRIKLADNOSTI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000" u="sng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Raspon </a:t>
            </a:r>
            <a:r>
              <a:rPr lang="pl-PL" sz="2000" b="1" i="1" dirty="0">
                <a:solidFill>
                  <a:srgbClr val="0070C0"/>
                </a:solidFill>
              </a:rPr>
              <a:t>koncentracija </a:t>
            </a:r>
            <a:r>
              <a:rPr lang="pl-PL" sz="2000" b="1" i="1" dirty="0" smtClean="0">
                <a:solidFill>
                  <a:srgbClr val="0070C0"/>
                </a:solidFill>
              </a:rPr>
              <a:t>N</a:t>
            </a:r>
            <a:r>
              <a:rPr lang="pl-PL" sz="1400" b="1" i="1" dirty="0">
                <a:solidFill>
                  <a:srgbClr val="0070C0"/>
                </a:solidFill>
              </a:rPr>
              <a:t>2</a:t>
            </a:r>
            <a:r>
              <a:rPr lang="pl-PL" sz="2000" b="1" i="1" dirty="0" smtClean="0">
                <a:solidFill>
                  <a:srgbClr val="0070C0"/>
                </a:solidFill>
              </a:rPr>
              <a:t>O </a:t>
            </a:r>
            <a:r>
              <a:rPr lang="pl-PL" sz="2000" b="1" i="1" dirty="0">
                <a:solidFill>
                  <a:srgbClr val="0070C0"/>
                </a:solidFill>
              </a:rPr>
              <a:t>u uzorku: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ako </a:t>
            </a:r>
            <a:r>
              <a:rPr lang="pl-PL" sz="2000" i="1" dirty="0">
                <a:solidFill>
                  <a:srgbClr val="0070C0"/>
                </a:solidFill>
              </a:rPr>
              <a:t>se radi o tipičnoj urbanoj prometnoj postaji procjenjuje se da maksimalne koncentracije N2O ne prelaze 50 nmol/mol te se u izračun mjerne nesigurnosti uzima komponenta iz tipnog </a:t>
            </a:r>
            <a:r>
              <a:rPr lang="pl-PL" sz="2000" i="1" dirty="0" smtClean="0">
                <a:solidFill>
                  <a:srgbClr val="0070C0"/>
                </a:solidFill>
              </a:rPr>
              <a:t>odobrenja</a:t>
            </a: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>
                <a:solidFill>
                  <a:srgbClr val="0070C0"/>
                </a:solidFill>
              </a:rPr>
              <a:t>Proširena mjerna nesigurnost umjernog plina: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- </a:t>
            </a:r>
            <a:r>
              <a:rPr lang="pt-BR" sz="2000" i="1" dirty="0" smtClean="0">
                <a:solidFill>
                  <a:srgbClr val="0070C0"/>
                </a:solidFill>
              </a:rPr>
              <a:t>izračunava </a:t>
            </a:r>
            <a:r>
              <a:rPr lang="pt-BR" sz="2000" i="1" dirty="0">
                <a:solidFill>
                  <a:srgbClr val="0070C0"/>
                </a:solidFill>
              </a:rPr>
              <a:t>se i uključuje u proširenu mjernu </a:t>
            </a:r>
            <a:r>
              <a:rPr lang="pt-BR" sz="2000" i="1" dirty="0" smtClean="0">
                <a:solidFill>
                  <a:srgbClr val="0070C0"/>
                </a:solidFill>
              </a:rPr>
              <a:t>nesigurnost</a:t>
            </a:r>
            <a:endParaRPr lang="hr-HR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>
                <a:solidFill>
                  <a:srgbClr val="0070C0"/>
                </a:solidFill>
              </a:rPr>
              <a:t>Učestalost umjeravanja i provjere odziva </a:t>
            </a:r>
            <a:r>
              <a:rPr lang="pl-PL" sz="2000" b="1" i="1" dirty="0" smtClean="0">
                <a:solidFill>
                  <a:srgbClr val="0070C0"/>
                </a:solidFill>
              </a:rPr>
              <a:t>analizatora</a:t>
            </a:r>
            <a:r>
              <a:rPr lang="pl-PL" sz="2000" b="1" i="1" dirty="0">
                <a:solidFill>
                  <a:srgbClr val="0070C0"/>
                </a:solidFill>
              </a:rPr>
              <a:t>: 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- izračunava se, a u obzir se uzima frekvencija odaziva</a:t>
            </a:r>
          </a:p>
        </p:txBody>
      </p:sp>
    </p:spTree>
    <p:extLst>
      <p:ext uri="{BB962C8B-B14F-4D97-AF65-F5344CB8AC3E}">
        <p14:creationId xmlns:p14="http://schemas.microsoft.com/office/powerpoint/2010/main" val="44236004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POČETNA (INICIJALNA) INSTALACIJA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Inicijalnim postupcima osigurava se i dokazuje da je tipni odobreni analizator u zadovoljavajućem stanju, da je montiran na ispravan način i u uvjetima koji osiguravaju mjerenja koja će zadovoljiti kvalitetu podataka zadanu propisima RH i EU. </a:t>
            </a: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Zapisi o inicijalnoj instalaciji obuhvaćaju: 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1. izvještaje </a:t>
            </a:r>
            <a:r>
              <a:rPr lang="pl-PL" sz="2000" dirty="0">
                <a:solidFill>
                  <a:srgbClr val="0070C0"/>
                </a:solidFill>
              </a:rPr>
              <a:t>o procjeni prikladnosti pojedinih </a:t>
            </a:r>
            <a:r>
              <a:rPr lang="pl-PL" sz="2000" dirty="0" smtClean="0">
                <a:solidFill>
                  <a:srgbClr val="0070C0"/>
                </a:solidFill>
              </a:rPr>
              <a:t>analizatora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2. certifikate </a:t>
            </a:r>
            <a:r>
              <a:rPr lang="pl-PL" sz="2000" dirty="0">
                <a:solidFill>
                  <a:srgbClr val="0070C0"/>
                </a:solidFill>
              </a:rPr>
              <a:t>o umjeravanju </a:t>
            </a:r>
            <a:r>
              <a:rPr lang="pl-PL" sz="2000" dirty="0" smtClean="0">
                <a:solidFill>
                  <a:srgbClr val="0070C0"/>
                </a:solidFill>
              </a:rPr>
              <a:t>analizatora 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3. izvještaje </a:t>
            </a:r>
            <a:r>
              <a:rPr lang="pl-PL" sz="2000" dirty="0">
                <a:solidFill>
                  <a:srgbClr val="0070C0"/>
                </a:solidFill>
              </a:rPr>
              <a:t>o provjeri radnih karakteristika </a:t>
            </a:r>
            <a:r>
              <a:rPr lang="pl-PL" sz="2000" dirty="0" smtClean="0">
                <a:solidFill>
                  <a:srgbClr val="0070C0"/>
                </a:solidFill>
              </a:rPr>
              <a:t>analizatora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4. zapisnike </a:t>
            </a:r>
            <a:r>
              <a:rPr lang="pl-PL" sz="2000" dirty="0">
                <a:solidFill>
                  <a:srgbClr val="0070C0"/>
                </a:solidFill>
              </a:rPr>
              <a:t>o instalaciji </a:t>
            </a:r>
            <a:r>
              <a:rPr lang="pl-PL" sz="2000" dirty="0" smtClean="0">
                <a:solidFill>
                  <a:srgbClr val="0070C0"/>
                </a:solidFill>
              </a:rPr>
              <a:t>analizatora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5. izvještaje </a:t>
            </a:r>
            <a:r>
              <a:rPr lang="pl-PL" sz="2000" dirty="0">
                <a:solidFill>
                  <a:srgbClr val="0070C0"/>
                </a:solidFill>
              </a:rPr>
              <a:t>o provjeri sustava za prijem i prikupljanje </a:t>
            </a:r>
            <a:r>
              <a:rPr lang="pl-PL" sz="2000" dirty="0" smtClean="0">
                <a:solidFill>
                  <a:srgbClr val="0070C0"/>
                </a:solidFill>
              </a:rPr>
              <a:t>podataka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734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Osiguravanje kvalitete rezultata ispitivanja obuhvaća sljedeće elemente: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preventivno </a:t>
            </a:r>
            <a:r>
              <a:rPr lang="pl-PL" sz="2000" dirty="0">
                <a:solidFill>
                  <a:srgbClr val="0070C0"/>
                </a:solidFill>
              </a:rPr>
              <a:t>održavanje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kontrolu kvalitete u postaji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umjeravanje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provjeru radnih karakteristika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popravne radnje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vanjsku kontrolu kvalitete.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298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PREVENTIVNO ODRŽAVANJE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Postupci </a:t>
            </a:r>
            <a:r>
              <a:rPr lang="pl-PL" sz="2000" dirty="0">
                <a:solidFill>
                  <a:srgbClr val="0070C0"/>
                </a:solidFill>
              </a:rPr>
              <a:t>preventivnog održavanja analizatora obuhvaćaju: provjeru tehničke ispravnosti, redovni servisni pregled mjerne postaje, redovno održavanje sustava za uzorkovanje, redovno održavanje klimatizacijskog i vatrodojavnog sustava postaje te redovni godišnji servis.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395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PREVENTIVNO ODRŽAVANJE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82879"/>
              </p:ext>
            </p:extLst>
          </p:nvPr>
        </p:nvGraphicFramePr>
        <p:xfrm>
          <a:off x="595427" y="2153641"/>
          <a:ext cx="7779139" cy="360098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{22838BEF-8BB2-4498-84A7-C5851F593DF1}</a:tableStyleId>
              </a:tblPr>
              <a:tblGrid>
                <a:gridCol w="4379438">
                  <a:extLst>
                    <a:ext uri="{9D8B030D-6E8A-4147-A177-3AD203B41FA5}">
                      <a16:colId xmlns:a16="http://schemas.microsoft.com/office/drawing/2014/main" xmlns="" val="3926735110"/>
                    </a:ext>
                  </a:extLst>
                </a:gridCol>
                <a:gridCol w="3399701">
                  <a:extLst>
                    <a:ext uri="{9D8B030D-6E8A-4147-A177-3AD203B41FA5}">
                      <a16:colId xmlns:a16="http://schemas.microsoft.com/office/drawing/2014/main" xmlns="" val="3422403397"/>
                    </a:ext>
                  </a:extLst>
                </a:gridCol>
              </a:tblGrid>
              <a:tr h="5144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Postupak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600">
                          <a:effectLst/>
                        </a:rPr>
                        <a:t>Učestalost izvođenja</a:t>
                      </a:r>
                      <a:endParaRPr lang="hr-H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28960811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>
                          <a:effectLst/>
                        </a:rPr>
                        <a:t>Provjera statusa tehničke ispravnosti instrumenata</a:t>
                      </a:r>
                      <a:endParaRPr lang="hr-H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>
                          <a:effectLst/>
                        </a:rPr>
                        <a:t>tri puta tjedno</a:t>
                      </a:r>
                      <a:endParaRPr lang="hr-H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31437426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Provjera odziva </a:t>
                      </a:r>
                      <a:r>
                        <a:rPr lang="hr-HR" sz="1600" dirty="0" smtClean="0">
                          <a:effectLst/>
                        </a:rPr>
                        <a:t>analizatora </a:t>
                      </a:r>
                      <a:r>
                        <a:rPr lang="hr-HR" sz="1600" dirty="0">
                          <a:effectLst/>
                        </a:rPr>
                        <a:t>na mjernoj postaji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 smtClean="0">
                          <a:effectLst/>
                        </a:rPr>
                        <a:t>svakih </a:t>
                      </a:r>
                      <a:r>
                        <a:rPr lang="hr-HR" sz="1600" dirty="0">
                          <a:effectLst/>
                        </a:rPr>
                        <a:t>25 sati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92611363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Redovni serviserski pregled postaje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>
                          <a:effectLst/>
                        </a:rPr>
                        <a:t>svakih 15 dana</a:t>
                      </a:r>
                      <a:endParaRPr lang="hr-H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57679565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Redovno održavanje sustava za uzorkovanje 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svakih 6 mjeseci ili po potrebi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56277505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Redovno održavanje klimatizacijskog i vatrodojavnog sustava postaje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>
                          <a:effectLst/>
                        </a:rPr>
                        <a:t>svakih 6 mjeseci ili po potrebi</a:t>
                      </a:r>
                      <a:endParaRPr lang="hr-HR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80801129"/>
                  </a:ext>
                </a:extLst>
              </a:tr>
              <a:tr h="514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Redovni godišnji servis </a:t>
                      </a:r>
                      <a:r>
                        <a:rPr lang="hr-HR" sz="1600" dirty="0" smtClean="0">
                          <a:effectLst/>
                        </a:rPr>
                        <a:t>analizatora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hr-HR" sz="1600" dirty="0">
                          <a:effectLst/>
                        </a:rPr>
                        <a:t>jednom godišnje</a:t>
                      </a:r>
                      <a:endParaRPr lang="hr-H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149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313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KONTROLA KVALITETE NA POSTAJI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Postupci kontrole kvalitete na postaji služe za kontrolu svakodnevnog rada mjernog sustava. Na ovaj način redovno se održava funkcionalnost </a:t>
            </a:r>
            <a:r>
              <a:rPr lang="pl-PL" sz="2000" dirty="0" smtClean="0">
                <a:solidFill>
                  <a:srgbClr val="0070C0"/>
                </a:solidFill>
              </a:rPr>
              <a:t>instrumenata </a:t>
            </a:r>
            <a:r>
              <a:rPr lang="pl-PL" sz="2000" dirty="0">
                <a:solidFill>
                  <a:srgbClr val="0070C0"/>
                </a:solidFill>
              </a:rPr>
              <a:t>te se omogućuje pravovremena reakcija na eventualne nepravilnosti u radu instrumenta koje bi inače mogle duže vrijeme ostati nezamijećene.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Ukoliko provjera odaziva na nulti plin i plin raspona pokaže da nisu zadovoljeni kriteriji prihvatljivosti, onda se mjerni podaci ponovno validiraju za razdoblje od vremena kada su odazivi posljednji put zadovoljavali kriterije.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073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4.3 NADZOR NAD DOKUMENTIMA (UPRAVLJANJE DOKUMENTIMA)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dokumentirani postupak za nadzor nad dokumentima, unutrašnjim i vanjskim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postojati popis dokumenata koje laboratorij koristi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Postupak mora osigurati: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dostupnost važećih dokumenata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periodički pregled dokumenata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distribuciju (razdiobu) dokumenata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upravljanje nevažećim dokumentima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čuvanje zastrajelih dokumenata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jednoznačnost označavanja dokumenata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405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UMJERAVANJE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Umjeravanje se provode u umjernom laboratoriju koji može osigurati </a:t>
            </a:r>
            <a:r>
              <a:rPr lang="pl-PL" sz="2000" dirty="0">
                <a:solidFill>
                  <a:srgbClr val="0070C0"/>
                </a:solidFill>
              </a:rPr>
              <a:t>mjernu sljedivost u skladu sa HRN EN ISO/IEC </a:t>
            </a:r>
            <a:r>
              <a:rPr lang="pl-PL" sz="2000" dirty="0" smtClean="0">
                <a:solidFill>
                  <a:srgbClr val="0070C0"/>
                </a:solidFill>
              </a:rPr>
              <a:t>17025.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Provodi se: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nakon </a:t>
            </a:r>
            <a:r>
              <a:rPr lang="pl-PL" sz="2000" dirty="0">
                <a:solidFill>
                  <a:srgbClr val="0070C0"/>
                </a:solidFill>
              </a:rPr>
              <a:t>svakog godišnjeg </a:t>
            </a:r>
            <a:r>
              <a:rPr lang="pl-PL" sz="2000" dirty="0" smtClean="0">
                <a:solidFill>
                  <a:srgbClr val="0070C0"/>
                </a:solidFill>
              </a:rPr>
              <a:t>servisa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slučaju prelaska granica prihvatljivosti za provjeru nultog položaja ili položaja raspona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nakon </a:t>
            </a:r>
            <a:r>
              <a:rPr lang="pl-PL" sz="2000" dirty="0">
                <a:solidFill>
                  <a:srgbClr val="0070C0"/>
                </a:solidFill>
              </a:rPr>
              <a:t>većih serviserskih zahvata na </a:t>
            </a:r>
            <a:r>
              <a:rPr lang="pl-PL" sz="2000" dirty="0" smtClean="0">
                <a:solidFill>
                  <a:srgbClr val="0070C0"/>
                </a:solidFill>
              </a:rPr>
              <a:t>analizatoru.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Rezultat umjeravanja je Potvrda ili Certifikat </a:t>
            </a:r>
            <a:r>
              <a:rPr lang="pl-PL" sz="2000" dirty="0">
                <a:solidFill>
                  <a:srgbClr val="0070C0"/>
                </a:solidFill>
              </a:rPr>
              <a:t>o </a:t>
            </a:r>
            <a:r>
              <a:rPr lang="pl-PL" sz="2000" dirty="0" smtClean="0">
                <a:solidFill>
                  <a:srgbClr val="0070C0"/>
                </a:solidFill>
              </a:rPr>
              <a:t>umjeravanju, a on se čuva u </a:t>
            </a:r>
            <a:r>
              <a:rPr lang="pl-PL" sz="2000" dirty="0">
                <a:solidFill>
                  <a:srgbClr val="0070C0"/>
                </a:solidFill>
              </a:rPr>
              <a:t>mapi </a:t>
            </a:r>
            <a:r>
              <a:rPr lang="pl-PL" sz="2000" dirty="0" smtClean="0">
                <a:solidFill>
                  <a:srgbClr val="0070C0"/>
                </a:solidFill>
              </a:rPr>
              <a:t>analizatora.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166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1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UMJERAVANJE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12" name="Grafikon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545576"/>
              </p:ext>
            </p:extLst>
          </p:nvPr>
        </p:nvGraphicFramePr>
        <p:xfrm>
          <a:off x="434960" y="2157496"/>
          <a:ext cx="7938786" cy="359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381076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8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105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Osim umjeravanja, provodi se i provjera radnih karakteristika </a:t>
            </a:r>
            <a:r>
              <a:rPr lang="pl-PL" sz="2000" dirty="0" smtClean="0">
                <a:solidFill>
                  <a:srgbClr val="0070C0"/>
                </a:solidFill>
              </a:rPr>
              <a:t>analizatora koja obuhvaća: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provjeru </a:t>
            </a:r>
            <a:r>
              <a:rPr lang="pl-PL" sz="2000" dirty="0">
                <a:solidFill>
                  <a:srgbClr val="0070C0"/>
                </a:solidFill>
              </a:rPr>
              <a:t>nelinearnosti instrumenta </a:t>
            </a:r>
            <a:r>
              <a:rPr lang="pl-PL" sz="2000" i="1" dirty="0">
                <a:solidFill>
                  <a:srgbClr val="0070C0"/>
                </a:solidFill>
              </a:rPr>
              <a:t>(lack of fit</a:t>
            </a:r>
            <a:r>
              <a:rPr lang="pl-PL" sz="2000" dirty="0" smtClean="0">
                <a:solidFill>
                  <a:srgbClr val="0070C0"/>
                </a:solidFill>
              </a:rPr>
              <a:t>)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provjeru </a:t>
            </a:r>
            <a:r>
              <a:rPr lang="pl-PL" sz="2000" dirty="0">
                <a:solidFill>
                  <a:srgbClr val="0070C0"/>
                </a:solidFill>
              </a:rPr>
              <a:t>standardnog odstupanja ponovljivosti u tri točke i na nuli </a:t>
            </a:r>
            <a:r>
              <a:rPr lang="pl-PL" sz="2000" dirty="0" smtClean="0">
                <a:solidFill>
                  <a:srgbClr val="0070C0"/>
                </a:solidFill>
              </a:rPr>
              <a:t>te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provjeru </a:t>
            </a:r>
            <a:r>
              <a:rPr lang="pl-PL" sz="2000" dirty="0">
                <a:solidFill>
                  <a:srgbClr val="0070C0"/>
                </a:solidFill>
              </a:rPr>
              <a:t>kratkotrajnog odmaka na nuli i rasponu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provjeru </a:t>
            </a:r>
            <a:r>
              <a:rPr lang="pl-PL" sz="2000" dirty="0">
                <a:solidFill>
                  <a:srgbClr val="0070C0"/>
                </a:solidFill>
              </a:rPr>
              <a:t>učinkovitosti </a:t>
            </a:r>
            <a:r>
              <a:rPr lang="pl-PL" sz="2000" dirty="0" smtClean="0">
                <a:solidFill>
                  <a:srgbClr val="0070C0"/>
                </a:solidFill>
              </a:rPr>
              <a:t>konvertera (NO/NOx analizatori). </a:t>
            </a:r>
          </a:p>
          <a:p>
            <a:pPr marL="0" lvl="1">
              <a:spcBef>
                <a:spcPct val="20000"/>
              </a:spcBef>
            </a:pPr>
            <a:endParaRPr lang="pl-PL" sz="1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Analizator </a:t>
            </a:r>
            <a:r>
              <a:rPr lang="pl-PL" sz="2000" dirty="0">
                <a:solidFill>
                  <a:srgbClr val="0070C0"/>
                </a:solidFill>
              </a:rPr>
              <a:t>mora zadovoljavati vrijednosti unutar granica prihvatljivosti propisanih za svaki pojedini </a:t>
            </a:r>
            <a:r>
              <a:rPr lang="pl-PL" sz="2000" dirty="0" smtClean="0">
                <a:solidFill>
                  <a:srgbClr val="0070C0"/>
                </a:solidFill>
              </a:rPr>
              <a:t>analizator propisan odgovarajućom HRN EN normom. 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Provjera radnih karakteristika </a:t>
            </a:r>
            <a:r>
              <a:rPr lang="pl-PL" sz="2000" dirty="0" smtClean="0">
                <a:solidFill>
                  <a:srgbClr val="0070C0"/>
                </a:solidFill>
              </a:rPr>
              <a:t>provodi </a:t>
            </a:r>
            <a:r>
              <a:rPr lang="pl-PL" sz="2000" dirty="0">
                <a:solidFill>
                  <a:srgbClr val="0070C0"/>
                </a:solidFill>
              </a:rPr>
              <a:t>se jedanput </a:t>
            </a:r>
            <a:r>
              <a:rPr lang="pl-PL" sz="2000" dirty="0" smtClean="0">
                <a:solidFill>
                  <a:srgbClr val="0070C0"/>
                </a:solidFill>
              </a:rPr>
              <a:t>godišnje (obično prilikom umjeravanja).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542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 – analizatori SO</a:t>
            </a:r>
            <a:r>
              <a:rPr lang="pl-PL" sz="1200" dirty="0" smtClean="0">
                <a:solidFill>
                  <a:srgbClr val="0070C0"/>
                </a:solidFill>
              </a:rPr>
              <a:t>2</a:t>
            </a: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74401"/>
              </p:ext>
            </p:extLst>
          </p:nvPr>
        </p:nvGraphicFramePr>
        <p:xfrm>
          <a:off x="1813877" y="2161620"/>
          <a:ext cx="5649595" cy="4206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xmlns="" val="321722809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xmlns="" val="1602726541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xmlns="" val="76090053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xmlns="" val="868863633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xmlns="" val="3889040259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xmlns="" val="2504765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 dirty="0">
                          <a:effectLst/>
                        </a:rPr>
                        <a:t>Broj prema Tablici 6 ili 1 norme HRN EN 14212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 dirty="0" err="1">
                          <a:effectLst/>
                        </a:rPr>
                        <a:t>Number</a:t>
                      </a:r>
                      <a:r>
                        <a:rPr lang="hr-HR" sz="800" dirty="0">
                          <a:effectLst/>
                        </a:rPr>
                        <a:t> </a:t>
                      </a:r>
                      <a:r>
                        <a:rPr lang="hr-HR" sz="800" dirty="0" err="1">
                          <a:effectLst/>
                        </a:rPr>
                        <a:t>according</a:t>
                      </a:r>
                      <a:r>
                        <a:rPr lang="hr-HR" sz="800" dirty="0">
                          <a:effectLst/>
                        </a:rPr>
                        <a:t> to Table 6 </a:t>
                      </a:r>
                      <a:r>
                        <a:rPr lang="hr-HR" sz="800" dirty="0" err="1">
                          <a:effectLst/>
                        </a:rPr>
                        <a:t>or</a:t>
                      </a:r>
                      <a:r>
                        <a:rPr lang="hr-HR" sz="800" dirty="0">
                          <a:effectLst/>
                        </a:rPr>
                        <a:t> 1 </a:t>
                      </a:r>
                      <a:r>
                        <a:rPr lang="hr-HR" sz="800" dirty="0" err="1">
                          <a:effectLst/>
                        </a:rPr>
                        <a:t>of</a:t>
                      </a:r>
                      <a:r>
                        <a:rPr lang="hr-HR" sz="800" dirty="0">
                          <a:effectLst/>
                        </a:rPr>
                        <a:t> </a:t>
                      </a:r>
                      <a:r>
                        <a:rPr lang="hr-HR" sz="800" dirty="0" err="1">
                          <a:effectLst/>
                        </a:rPr>
                        <a:t>the</a:t>
                      </a:r>
                      <a:r>
                        <a:rPr lang="hr-HR" sz="800" dirty="0">
                          <a:effectLst/>
                        </a:rPr>
                        <a:t> EN 14212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Oznaka iz norme HRN EN 14212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Symbol according to EN 14212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Karakteristika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Characteristic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Rezultat provjere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ili %)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Result of the check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or %)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Granice prihvatljivosti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Acceptance limits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Sukladnost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Compliance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130117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0,09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1,0 nmol/mol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7913153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mjernog područja)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span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of measurement range)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0,16%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1,5%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00922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r</a:t>
                      </a:r>
                      <a:r>
                        <a:rPr lang="hr-HR" sz="1200" baseline="-25000">
                          <a:effectLst/>
                        </a:rPr>
                        <a:t>max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za točke različite od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concentrations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higher than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0,78%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4,0%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2595709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xl,z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na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-0,73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5,0 nmol/mol 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6387396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1/13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zero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-0,40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2,0 nmol/mol 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3386641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1/14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1/14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span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1,65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6,0 nmol/mol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Zadovoljava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 err="1">
                          <a:effectLst/>
                        </a:rPr>
                        <a:t>Complies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838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0419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 – analizatori CO</a:t>
            </a: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Tablic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92289"/>
              </p:ext>
            </p:extLst>
          </p:nvPr>
        </p:nvGraphicFramePr>
        <p:xfrm>
          <a:off x="1662979" y="2128203"/>
          <a:ext cx="5649595" cy="4206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xmlns="" val="2664507218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xmlns="" val="3783762860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xmlns="" val="2776599500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xmlns="" val="359450515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xmlns="" val="3969165074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xmlns="" val="2170247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Broj prema Tablici 6 ili 1 norme HRN EN 14626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Number according to Table 6 or 1 of the EN 14626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Oznaka iz norme HRN EN 14626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Symbol according to EN 14626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Karakteristika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Characteristic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Rezultat provjere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(µmol/mol ili %)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Result of the check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(µmol/mol or %)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Granice prihvatljivosti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Acceptance limits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Sukladnost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Compliance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0642085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0,5 µmol/mol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242577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mjernog područja)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span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of measurement range)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0,02%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3,0 %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6837218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r</a:t>
                      </a:r>
                      <a:r>
                        <a:rPr lang="hr-HR" sz="1200" baseline="-25000">
                          <a:effectLst/>
                        </a:rPr>
                        <a:t>max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za točke različite od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concentrations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higher than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0,36%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4,0%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534976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xl,z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na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0,12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0,5 µmol/mol 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4549515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1/13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zero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0,1 µmol/mol 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657103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1/14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1/14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span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0,07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0,6 µmol/mol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Zadovoljava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 err="1">
                          <a:effectLst/>
                        </a:rPr>
                        <a:t>Complies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1905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7355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 – analizatori NO/NO</a:t>
            </a:r>
            <a:r>
              <a:rPr lang="pl-PL" dirty="0" smtClean="0">
                <a:solidFill>
                  <a:srgbClr val="0070C0"/>
                </a:solidFill>
              </a:rPr>
              <a:t>x</a:t>
            </a: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Tablic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88527"/>
              </p:ext>
            </p:extLst>
          </p:nvPr>
        </p:nvGraphicFramePr>
        <p:xfrm>
          <a:off x="1662979" y="2037337"/>
          <a:ext cx="5649595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xmlns="" val="1058100155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xmlns="" val="4269656155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xmlns="" val="424166023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xmlns="" val="724665097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xmlns="" val="117956182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xmlns="" val="3765025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Broj prema Tablici 6 ili 1 norme HRN EN 14211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Number according to Table 6 or 1 of the EN 14211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Oznaka iz norme HRN EN 14211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Symbol according to EN 14211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Karakteristika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Characteristic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Rezultat provjere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ili %)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Result of the check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or %)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Granice prihvatljivosti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Acceptance limits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Sukladnost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Compliance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641215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0,76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1,0 nmol/mol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8009014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mjernog područja)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span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of measurement range)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0,04%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0,75%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3517941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r</a:t>
                      </a:r>
                      <a:r>
                        <a:rPr lang="hr-HR" sz="1200" baseline="-25000">
                          <a:effectLst/>
                        </a:rPr>
                        <a:t>max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za točke različite od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concentrations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higher than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0,97%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4,0%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8988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xl,z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na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-2,20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5,0 nmol/mol 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192819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6/6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E</a:t>
                      </a:r>
                      <a:r>
                        <a:rPr lang="hr-HR" sz="1200" baseline="-25000">
                          <a:effectLst/>
                        </a:rPr>
                        <a:t>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učinkovitost konvertera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converter efficiency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98,8%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&gt; 95%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707672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1/13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zero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-1,05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2,0 nmol/mol 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489557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1/14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1/14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span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2,96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6,0 nmol/mol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Zadovoljava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 err="1">
                          <a:effectLst/>
                        </a:rPr>
                        <a:t>Complies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864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6530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 – analizatori O</a:t>
            </a:r>
            <a:r>
              <a:rPr lang="pl-PL" sz="1200" dirty="0" smtClean="0">
                <a:solidFill>
                  <a:srgbClr val="0070C0"/>
                </a:solidFill>
              </a:rPr>
              <a:t>3</a:t>
            </a: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Tablic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99805"/>
              </p:ext>
            </p:extLst>
          </p:nvPr>
        </p:nvGraphicFramePr>
        <p:xfrm>
          <a:off x="1813877" y="2094786"/>
          <a:ext cx="5649595" cy="4206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xmlns="" val="2091788862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xmlns="" val="3499691646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xmlns="" val="3036854360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xmlns="" val="586061252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xmlns="" val="2840618549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xmlns="" val="3843436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Broj prema Tablici 6 ili 1 norme HRN EN 14625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Number according to Table 6 or 1 of the EN 14625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Oznaka iz norme HRN EN 14625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Symbol according to EN 14625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Karakteristika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Characteristic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Rezultat provjere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ili %)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Result of the check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(nmol/mol or %)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Granice prihvatljivosti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Acceptance limits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Sukladnost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Compliance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8506366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0,08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1,5 nmol/mol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7527756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6/2b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6/2b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mjernog područja)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span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700">
                          <a:effectLst/>
                        </a:rPr>
                        <a:t>(80% of measurement range)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0,12%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2,0%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4561976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6/5b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6/5b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r</a:t>
                      </a:r>
                      <a:r>
                        <a:rPr lang="hr-HR" sz="1200" baseline="-25000">
                          <a:effectLst/>
                        </a:rPr>
                        <a:t>max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za točke različite od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concentrations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higher than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0,16%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4,0%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7193965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6/5a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6/5a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xl,z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 na 0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 at zero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-0,06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5,0 nmol/mol 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713857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1/13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nultom plinu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zero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0,55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2,0 nmol/mol 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107537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Tablica 1/14</a:t>
                      </a:r>
                    </a:p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Table 1/14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Ds,s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short-term drift at span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2,61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6,0 nmol/mol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kroz 12 sati / over 12 hours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Zadovoljava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 err="1">
                          <a:effectLst/>
                        </a:rPr>
                        <a:t>Complies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6458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3293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Provjera radnih karakteristika – analizatori C</a:t>
            </a:r>
            <a:r>
              <a:rPr lang="pl-PL" sz="1200" dirty="0" smtClean="0">
                <a:solidFill>
                  <a:srgbClr val="0070C0"/>
                </a:solidFill>
              </a:rPr>
              <a:t>6</a:t>
            </a:r>
            <a:r>
              <a:rPr lang="pl-PL" sz="2000" dirty="0" smtClean="0">
                <a:solidFill>
                  <a:srgbClr val="0070C0"/>
                </a:solidFill>
              </a:rPr>
              <a:t>H</a:t>
            </a:r>
            <a:r>
              <a:rPr lang="pl-PL" sz="1200" dirty="0" smtClean="0">
                <a:solidFill>
                  <a:srgbClr val="0070C0"/>
                </a:solidFill>
              </a:rPr>
              <a:t>6</a:t>
            </a: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48272"/>
              </p:ext>
            </p:extLst>
          </p:nvPr>
        </p:nvGraphicFramePr>
        <p:xfrm>
          <a:off x="1610188" y="2479861"/>
          <a:ext cx="5780823" cy="295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4796">
                  <a:extLst>
                    <a:ext uri="{9D8B030D-6E8A-4147-A177-3AD203B41FA5}">
                      <a16:colId xmlns:a16="http://schemas.microsoft.com/office/drawing/2014/main" xmlns="" val="2112129525"/>
                    </a:ext>
                  </a:extLst>
                </a:gridCol>
                <a:gridCol w="650830">
                  <a:extLst>
                    <a:ext uri="{9D8B030D-6E8A-4147-A177-3AD203B41FA5}">
                      <a16:colId xmlns:a16="http://schemas.microsoft.com/office/drawing/2014/main" xmlns="" val="2898959918"/>
                    </a:ext>
                  </a:extLst>
                </a:gridCol>
                <a:gridCol w="1471187">
                  <a:extLst>
                    <a:ext uri="{9D8B030D-6E8A-4147-A177-3AD203B41FA5}">
                      <a16:colId xmlns:a16="http://schemas.microsoft.com/office/drawing/2014/main" xmlns="" val="4275220820"/>
                    </a:ext>
                  </a:extLst>
                </a:gridCol>
                <a:gridCol w="828152">
                  <a:extLst>
                    <a:ext uri="{9D8B030D-6E8A-4147-A177-3AD203B41FA5}">
                      <a16:colId xmlns:a16="http://schemas.microsoft.com/office/drawing/2014/main" xmlns="" val="90296778"/>
                    </a:ext>
                  </a:extLst>
                </a:gridCol>
                <a:gridCol w="740465">
                  <a:extLst>
                    <a:ext uri="{9D8B030D-6E8A-4147-A177-3AD203B41FA5}">
                      <a16:colId xmlns:a16="http://schemas.microsoft.com/office/drawing/2014/main" xmlns="" val="2711302977"/>
                    </a:ext>
                  </a:extLst>
                </a:gridCol>
                <a:gridCol w="1185393">
                  <a:extLst>
                    <a:ext uri="{9D8B030D-6E8A-4147-A177-3AD203B41FA5}">
                      <a16:colId xmlns:a16="http://schemas.microsoft.com/office/drawing/2014/main" xmlns="" val="311993266"/>
                    </a:ext>
                  </a:extLst>
                </a:gridCol>
              </a:tblGrid>
              <a:tr h="9159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Tablica u normi HRN EN 14662-3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Table in the EN 14662-3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Oznaka iz norme HRN EN 14662-3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Symbol according to EN 14662-3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Karakteristika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Characteristic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Rezultat provjere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</a:t>
                      </a:r>
                      <a:r>
                        <a:rPr lang="hr-HR" sz="800">
                          <a:effectLst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hr-HR" sz="800">
                          <a:effectLst/>
                        </a:rPr>
                        <a:t>gm</a:t>
                      </a:r>
                      <a:r>
                        <a:rPr lang="hr-HR" sz="800" baseline="30000">
                          <a:effectLst/>
                        </a:rPr>
                        <a:t>-3</a:t>
                      </a:r>
                      <a:r>
                        <a:rPr lang="hr-HR" sz="800">
                          <a:effectLst/>
                        </a:rPr>
                        <a:t> ili %)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Result of the check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(</a:t>
                      </a:r>
                      <a:r>
                        <a:rPr lang="hr-HR" sz="800">
                          <a:effectLst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hr-HR" sz="800">
                          <a:effectLst/>
                        </a:rPr>
                        <a:t>gm</a:t>
                      </a:r>
                      <a:r>
                        <a:rPr lang="hr-HR" sz="800" baseline="30000">
                          <a:effectLst/>
                        </a:rPr>
                        <a:t>-3</a:t>
                      </a:r>
                      <a:r>
                        <a:rPr lang="hr-HR" sz="800">
                          <a:effectLst/>
                        </a:rPr>
                        <a:t> or %)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Granice prihvatljivosti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Acceptance limits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Sukladnost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Compliance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57064946"/>
                  </a:ext>
                </a:extLst>
              </a:tr>
              <a:tr h="359851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9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r,ct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span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0,12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0,25 μg/m</a:t>
                      </a:r>
                      <a:r>
                        <a:rPr lang="hr-HR" sz="900" baseline="30000">
                          <a:effectLst/>
                        </a:rPr>
                        <a:t>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93905598"/>
                  </a:ext>
                </a:extLst>
              </a:tr>
              <a:tr h="523419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9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s</a:t>
                      </a:r>
                      <a:r>
                        <a:rPr lang="hr-HR" sz="1200" baseline="-25000">
                          <a:effectLst/>
                        </a:rPr>
                        <a:t>rz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ponovljivost na 10%-tnoj razini godišnje vrijednosti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repeatability at at 10 % of the level of the annual limit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0,2 μg/m</a:t>
                      </a:r>
                      <a:r>
                        <a:rPr lang="hr-HR" sz="900" baseline="30000">
                          <a:effectLst/>
                        </a:rPr>
                        <a:t>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76712240"/>
                  </a:ext>
                </a:extLst>
              </a:tr>
              <a:tr h="392565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9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r</a:t>
                      </a:r>
                      <a:r>
                        <a:rPr lang="hr-HR" sz="1200" baseline="-25000">
                          <a:effectLst/>
                        </a:rPr>
                        <a:t>max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nelinearnost, najveće odstupanje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lack of fit, largest residual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2,57%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5,0%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Zadovoljava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Complies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25739993"/>
                  </a:ext>
                </a:extLst>
              </a:tr>
              <a:tr h="402788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formula (3)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l</a:t>
                      </a:r>
                      <a:r>
                        <a:rPr lang="hr-HR" sz="1200" baseline="-25000">
                          <a:effectLst/>
                        </a:rPr>
                        <a:t>det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granica detekcije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detection limit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N/A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hr-HR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53316173"/>
                  </a:ext>
                </a:extLst>
              </a:tr>
              <a:tr h="359851">
                <a:tc>
                  <a:txBody>
                    <a:bodyPr/>
                    <a:lstStyle/>
                    <a:p>
                      <a:pPr marL="22225"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D</a:t>
                      </a:r>
                      <a:r>
                        <a:rPr lang="hr-HR" sz="1200" baseline="-25000">
                          <a:effectLst/>
                        </a:rPr>
                        <a:t>s,s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kratkotrajni odmak na rasponu</a:t>
                      </a:r>
                      <a:endParaRPr lang="hr-HR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800">
                          <a:effectLst/>
                        </a:rPr>
                        <a:t>short term drift at span level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0,01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900">
                          <a:effectLst/>
                        </a:rPr>
                        <a:t>&lt; 2 μg/m</a:t>
                      </a:r>
                      <a:r>
                        <a:rPr lang="hr-HR" sz="900" baseline="30000">
                          <a:effectLst/>
                        </a:rPr>
                        <a:t>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Zadovoljava</a:t>
                      </a:r>
                      <a:endParaRPr lang="hr-HR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 err="1">
                          <a:effectLst/>
                        </a:rPr>
                        <a:t>Complies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4302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619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POPRAVNE RADNJE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 slučaju prekoračenja granica prihvatljivosti radnih karakteristika i drugih većih problema pri ispitivanjima, </a:t>
            </a:r>
            <a:r>
              <a:rPr lang="pl-PL" sz="2000" dirty="0" smtClean="0">
                <a:solidFill>
                  <a:srgbClr val="0070C0"/>
                </a:solidFill>
              </a:rPr>
              <a:t>analizator </a:t>
            </a:r>
            <a:r>
              <a:rPr lang="pl-PL" sz="2000" dirty="0">
                <a:solidFill>
                  <a:srgbClr val="0070C0"/>
                </a:solidFill>
              </a:rPr>
              <a:t>se smatra nepogodnim za daljnja mjerenja te se daje na servisiranje.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Nakon </a:t>
            </a:r>
            <a:r>
              <a:rPr lang="pl-PL" sz="2000" dirty="0">
                <a:solidFill>
                  <a:srgbClr val="0070C0"/>
                </a:solidFill>
              </a:rPr>
              <a:t>servisiranja </a:t>
            </a:r>
            <a:r>
              <a:rPr lang="pl-PL" sz="2000" dirty="0" smtClean="0">
                <a:solidFill>
                  <a:srgbClr val="0070C0"/>
                </a:solidFill>
              </a:rPr>
              <a:t>potrebno </a:t>
            </a:r>
            <a:r>
              <a:rPr lang="pl-PL" sz="2000" dirty="0">
                <a:solidFill>
                  <a:srgbClr val="0070C0"/>
                </a:solidFill>
              </a:rPr>
              <a:t>ga je umjeriti i provjeriti mu radne karakteristike.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Ukoliko </a:t>
            </a:r>
            <a:r>
              <a:rPr lang="pl-PL" sz="2000" dirty="0">
                <a:solidFill>
                  <a:srgbClr val="0070C0"/>
                </a:solidFill>
              </a:rPr>
              <a:t>umjeravanje i provjera pokažu da je </a:t>
            </a:r>
            <a:r>
              <a:rPr lang="pl-PL" sz="2000" dirty="0" smtClean="0">
                <a:solidFill>
                  <a:srgbClr val="0070C0"/>
                </a:solidFill>
              </a:rPr>
              <a:t>analizator </a:t>
            </a:r>
            <a:r>
              <a:rPr lang="pl-PL" sz="2000" dirty="0">
                <a:solidFill>
                  <a:srgbClr val="0070C0"/>
                </a:solidFill>
              </a:rPr>
              <a:t>pogodan za daljnje mjerenje, vraća se u mjernu postaju.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Ukoliko </a:t>
            </a:r>
            <a:r>
              <a:rPr lang="pl-PL" sz="2000" dirty="0">
                <a:solidFill>
                  <a:srgbClr val="0070C0"/>
                </a:solidFill>
              </a:rPr>
              <a:t>provjera odaziva na nulti plin i plin raspona pokaže da nisu zadovoljeni kriteriji prihvatljivosti, onda se mjerni podaci ponovno validiraju za razdoblje od vremena kada su odazivi posljednji put zadovoljavali kriterije.</a:t>
            </a:r>
          </a:p>
        </p:txBody>
      </p:sp>
    </p:spTree>
    <p:extLst>
      <p:ext uri="{BB962C8B-B14F-4D97-AF65-F5344CB8AC3E}">
        <p14:creationId xmlns:p14="http://schemas.microsoft.com/office/powerpoint/2010/main" val="14273543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OSIGURANJE KVALITETE REZULTATA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VANJSKA KONTROLA KVALITETE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Vanjska kontrola kvalitete provodi se sudjelovanjem u shemama ispitivanja sposobnosti.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Sheme ispitivanja sposobnosti organizira organizator ispitivanja sposobnosti u skladu sa zahtjevima međunarodne norme HRN EN ISO/IEC 17043.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5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4.3 NADZOR NAD DOKUMENTIMA (UPRAVLJANJE DOKUMENTIMA)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provedbu izmjena u dokumentima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postupke izmjena, pregleda i odobravanja dokumenta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postupak izdavanja dokumenta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nadzor nad elektroničkim dokumentima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Ovo se može ostvariti opisom kako se zahtjevi ispunjavaju </a:t>
            </a:r>
            <a:r>
              <a:rPr lang="pl-PL" sz="2000" dirty="0" smtClean="0">
                <a:solidFill>
                  <a:srgbClr val="0070C0"/>
                </a:solidFill>
              </a:rPr>
              <a:t>odgovarajućem </a:t>
            </a:r>
            <a:r>
              <a:rPr lang="pl-PL" sz="2000" b="1" i="1" dirty="0" smtClean="0">
                <a:solidFill>
                  <a:srgbClr val="0070C0"/>
                </a:solidFill>
              </a:rPr>
              <a:t>dokumentiranom </a:t>
            </a:r>
            <a:r>
              <a:rPr lang="pl-PL" sz="2000" b="1" i="1" dirty="0">
                <a:solidFill>
                  <a:srgbClr val="0070C0"/>
                </a:solidFill>
              </a:rPr>
              <a:t>postupku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30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MJERNA NESIGURNOST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Temeljem podataka iz tipnog odobrenja, umjeravanja i mjerenja na postaji izračunava se mjerna nesigurnost za podatke iz razdoblja za koje se izvještava u godišnjem izvješću u obliku proširene mjerne </a:t>
            </a:r>
            <a:r>
              <a:rPr lang="pl-PL" sz="2000" dirty="0" smtClean="0">
                <a:solidFill>
                  <a:srgbClr val="0070C0"/>
                </a:solidFill>
              </a:rPr>
              <a:t>nesigurnosti.</a:t>
            </a: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 </a:t>
            </a: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Mjerne </a:t>
            </a:r>
            <a:r>
              <a:rPr lang="pl-PL" sz="2000" dirty="0">
                <a:solidFill>
                  <a:srgbClr val="0070C0"/>
                </a:solidFill>
              </a:rPr>
              <a:t>nesigurnosti izračunavaju se u skladu s </a:t>
            </a:r>
            <a:r>
              <a:rPr lang="pl-PL" sz="2000" dirty="0" smtClean="0">
                <a:solidFill>
                  <a:srgbClr val="0070C0"/>
                </a:solidFill>
              </a:rPr>
              <a:t>normama: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14211:2012 – za mjerenje NO/NOx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14212:2012 – za mjerenje SO</a:t>
            </a:r>
            <a:r>
              <a:rPr lang="pl-PL" sz="1400" dirty="0">
                <a:solidFill>
                  <a:srgbClr val="0070C0"/>
                </a:solidFill>
              </a:rPr>
              <a:t>2 </a:t>
            </a:r>
            <a:r>
              <a:rPr lang="pl-PL" sz="2000" dirty="0">
                <a:solidFill>
                  <a:srgbClr val="0070C0"/>
                </a:solidFill>
              </a:rPr>
              <a:t>i H</a:t>
            </a:r>
            <a:r>
              <a:rPr lang="pl-PL" sz="1400" dirty="0">
                <a:solidFill>
                  <a:srgbClr val="0070C0"/>
                </a:solidFill>
              </a:rPr>
              <a:t>2</a:t>
            </a:r>
            <a:r>
              <a:rPr lang="pl-PL" sz="2000" dirty="0">
                <a:solidFill>
                  <a:srgbClr val="0070C0"/>
                </a:solidFill>
              </a:rPr>
              <a:t>S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14625:2012 – za mjerenje O</a:t>
            </a:r>
            <a:r>
              <a:rPr lang="pl-PL" sz="1400" dirty="0">
                <a:solidFill>
                  <a:srgbClr val="0070C0"/>
                </a:solidFill>
              </a:rPr>
              <a:t>3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14626:2012 – za mjerenje CO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HRN EN 14662-3:2012 – za mjerenje C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r>
              <a:rPr lang="pl-PL" sz="2000" dirty="0">
                <a:solidFill>
                  <a:srgbClr val="0070C0"/>
                </a:solidFill>
              </a:rPr>
              <a:t>H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 dokumentom JCGM 100 (GUM metoda).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018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MJERNA NESIGURNOST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Primjer procjene mjerne nesigurnosti za mjerenja </a:t>
            </a:r>
            <a:r>
              <a:rPr lang="pl-PL" sz="2000" b="1" dirty="0" smtClean="0">
                <a:solidFill>
                  <a:srgbClr val="0070C0"/>
                </a:solidFill>
              </a:rPr>
              <a:t>CO u skladu sa </a:t>
            </a:r>
            <a:r>
              <a:rPr lang="pl-PL" sz="2000" b="1" dirty="0">
                <a:solidFill>
                  <a:srgbClr val="0070C0"/>
                </a:solidFill>
              </a:rPr>
              <a:t>HRN EN </a:t>
            </a:r>
            <a:r>
              <a:rPr lang="pl-PL" sz="2000" b="1" dirty="0" smtClean="0">
                <a:solidFill>
                  <a:srgbClr val="0070C0"/>
                </a:solidFill>
              </a:rPr>
              <a:t>14626:2012</a:t>
            </a:r>
            <a:r>
              <a:rPr lang="pl-PL" sz="2000" dirty="0" smtClean="0">
                <a:solidFill>
                  <a:srgbClr val="0070C0"/>
                </a:solidFill>
              </a:rPr>
              <a:t>:</a:t>
            </a:r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Izračunava </a:t>
            </a:r>
            <a:r>
              <a:rPr lang="pl-PL" sz="2000" dirty="0">
                <a:solidFill>
                  <a:srgbClr val="0070C0"/>
                </a:solidFill>
              </a:rPr>
              <a:t>se mjerna nesigurnost u obliku proširene mjerne nesigurnosti za satno vrijeme usrednjavanja pri </a:t>
            </a:r>
            <a:r>
              <a:rPr lang="pl-PL" sz="2000" i="1" dirty="0">
                <a:solidFill>
                  <a:srgbClr val="0070C0"/>
                </a:solidFill>
              </a:rPr>
              <a:t>graničnoj vrijednosti za maksimalni dnevni 8-satni klizni prosjek </a:t>
            </a:r>
            <a:r>
              <a:rPr lang="pl-PL" sz="2000" dirty="0">
                <a:solidFill>
                  <a:srgbClr val="0070C0"/>
                </a:solidFill>
              </a:rPr>
              <a:t>u</a:t>
            </a:r>
            <a:r>
              <a:rPr lang="pl-PL" sz="1400" dirty="0">
                <a:solidFill>
                  <a:srgbClr val="0070C0"/>
                </a:solidFill>
              </a:rPr>
              <a:t>c</a:t>
            </a:r>
            <a:r>
              <a:rPr lang="pl-PL" sz="2000" dirty="0">
                <a:solidFill>
                  <a:srgbClr val="0070C0"/>
                </a:solidFill>
              </a:rPr>
              <a:t>, apsolutna proširena mjerna nesigurnost za satno vrijeme usrednjavanja pri graničnoj vrijednosti za 8-satni klizni prosjek U</a:t>
            </a:r>
            <a:r>
              <a:rPr lang="pl-PL" sz="1400" dirty="0">
                <a:solidFill>
                  <a:srgbClr val="0070C0"/>
                </a:solidFill>
              </a:rPr>
              <a:t>c</a:t>
            </a:r>
            <a:r>
              <a:rPr lang="pl-PL" sz="2000" dirty="0">
                <a:solidFill>
                  <a:srgbClr val="0070C0"/>
                </a:solidFill>
              </a:rPr>
              <a:t> i relativna mjerna nesigurnost </a:t>
            </a:r>
            <a:r>
              <a:rPr lang="pl-PL" sz="2000" dirty="0" smtClean="0">
                <a:solidFill>
                  <a:srgbClr val="0070C0"/>
                </a:solidFill>
              </a:rPr>
              <a:t>U</a:t>
            </a:r>
            <a:r>
              <a:rPr lang="pl-PL" sz="1400" dirty="0" smtClean="0">
                <a:solidFill>
                  <a:srgbClr val="0070C0"/>
                </a:solidFill>
              </a:rPr>
              <a:t>c,rel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Mjerna nesigurnost računa se za konkretni analizator (npr. HORIBA APMA 370 – u nastavku) koristeći podatke iz tipnog odobrenja i potvrde o umjeravanju.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7511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MJERNA NESIGURNOST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10" name="Tablic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789066"/>
              </p:ext>
            </p:extLst>
          </p:nvPr>
        </p:nvGraphicFramePr>
        <p:xfrm>
          <a:off x="1457920" y="1808163"/>
          <a:ext cx="6263640" cy="4526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770">
                  <a:extLst>
                    <a:ext uri="{9D8B030D-6E8A-4147-A177-3AD203B41FA5}">
                      <a16:colId xmlns:a16="http://schemas.microsoft.com/office/drawing/2014/main" xmlns="" val="1038784115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4189265700"/>
                    </a:ext>
                  </a:extLst>
                </a:gridCol>
                <a:gridCol w="2023745">
                  <a:extLst>
                    <a:ext uri="{9D8B030D-6E8A-4147-A177-3AD203B41FA5}">
                      <a16:colId xmlns:a16="http://schemas.microsoft.com/office/drawing/2014/main" xmlns="" val="1904275580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xmlns="" val="276816014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xmlns="" val="391764254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xmlns="" val="2176403679"/>
                    </a:ext>
                  </a:extLst>
                </a:gridCol>
              </a:tblGrid>
              <a:tr h="2495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HRN EN 14626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Oznaka iz norme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Sastavnica mjerne nesigurnosti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Rezultati iz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 (p) (µmol/mol)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30000">
                          <a:effectLst/>
                        </a:rPr>
                        <a:t>2</a:t>
                      </a:r>
                      <a:r>
                        <a:rPr lang="hr-HR" sz="1100">
                          <a:effectLst/>
                        </a:rPr>
                        <a:t>(p)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23264210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05765" algn="l"/>
                        </a:tabLs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r,z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05765" algn="l"/>
                        </a:tabLst>
                      </a:pPr>
                      <a:r>
                        <a:rPr lang="hr-HR" sz="1100">
                          <a:effectLst/>
                        </a:rPr>
                        <a:t>ponovljivost na nultom plinu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Potvrde o umjeravanju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x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y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71011122"/>
                  </a:ext>
                </a:extLst>
              </a:tr>
              <a:tr h="2654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2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r,lv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ponovljivost na graničnoj vrijednosti za 8h GV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Potvrde o umjeravanju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x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y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5894273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3a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l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nelinearnost analizatora (lack of fit test) za 8h GV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Potvrde o umjeravanju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x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y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2008847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4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gp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utjecaj varijabilnosti tlaka uzorkovanog plina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0,0120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0,0001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3700154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5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gt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utjecaj varijabilnosti temperature uzorkovanog plina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0,0240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0,0006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912171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6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st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utjecaj varijabilnosti temperature okolnog zraka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-0,1823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0,0332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602546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7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utjecaj varijabilnosti napona električne struje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0,0280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0,0008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7982196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8a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H2O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prisutnost vodene pare na  graničnoj vrijednosti za  8h GV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0,3261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0,1063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024986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8b,c,d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int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interferirajuće tvari (pozitivna int. – negativna int.)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0,4051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0,1641</a:t>
                      </a:r>
                      <a:endParaRPr lang="hr-H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8299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7787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MJERNA NESIGURNOST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20128"/>
              </p:ext>
            </p:extLst>
          </p:nvPr>
        </p:nvGraphicFramePr>
        <p:xfrm>
          <a:off x="1506855" y="2030264"/>
          <a:ext cx="6263640" cy="3807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770">
                  <a:extLst>
                    <a:ext uri="{9D8B030D-6E8A-4147-A177-3AD203B41FA5}">
                      <a16:colId xmlns:a16="http://schemas.microsoft.com/office/drawing/2014/main" xmlns="" val="280947373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xmlns="" val="7820190"/>
                    </a:ext>
                  </a:extLst>
                </a:gridCol>
                <a:gridCol w="2023745">
                  <a:extLst>
                    <a:ext uri="{9D8B030D-6E8A-4147-A177-3AD203B41FA5}">
                      <a16:colId xmlns:a16="http://schemas.microsoft.com/office/drawing/2014/main" xmlns="" val="875148482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xmlns="" val="2141559407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xmlns="" val="2091804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xmlns="" val="3623458335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9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av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efekt usrednjavanja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0,0621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0,0039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4071785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10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r,f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obnovljivost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0,0052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0,00003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5589122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11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d,l,z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dugotrajni pomak na nuli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0,0993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0,0099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2270971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12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d,l,lv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dugotrajni pomak na graničnoj vrijednosti za  8h GV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Tip. odobrenje Tablica 38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0,0268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0,0007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299701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21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</a:t>
                      </a:r>
                      <a:r>
                        <a:rPr lang="hr-HR" sz="1100" baseline="-25000">
                          <a:effectLst/>
                        </a:rPr>
                        <a:t>cg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umjerni plin na 8h GV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Potvrde o umjeravanju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x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y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36076053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Kvadrat sastavljene mjerne nesigurnosti u</a:t>
                      </a:r>
                      <a:r>
                        <a:rPr lang="hr-HR" sz="1100" baseline="30000">
                          <a:effectLst/>
                        </a:rPr>
                        <a:t>2  </a:t>
                      </a:r>
                      <a:r>
                        <a:rPr lang="hr-HR" sz="1100">
                          <a:effectLst/>
                        </a:rPr>
                        <a:t>=  ∑u</a:t>
                      </a:r>
                      <a:r>
                        <a:rPr lang="hr-HR" sz="1100" baseline="30000">
                          <a:effectLst/>
                        </a:rPr>
                        <a:t>2</a:t>
                      </a:r>
                      <a:r>
                        <a:rPr lang="hr-HR" sz="1100">
                          <a:effectLst/>
                        </a:rPr>
                        <a:t>(p)  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38160859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Sastavljena mjerna nesigurnost na 8h GV  u</a:t>
                      </a:r>
                      <a:r>
                        <a:rPr lang="hr-HR" sz="1100" baseline="-25000">
                          <a:effectLst/>
                        </a:rPr>
                        <a:t>GV</a:t>
                      </a:r>
                      <a:r>
                        <a:rPr lang="hr-HR" sz="1100">
                          <a:effectLst/>
                        </a:rPr>
                        <a:t> = √u</a:t>
                      </a:r>
                      <a:r>
                        <a:rPr lang="hr-HR" sz="1100" baseline="30000">
                          <a:effectLst/>
                        </a:rPr>
                        <a:t>2     		</a:t>
                      </a:r>
                      <a:r>
                        <a:rPr lang="hr-HR" sz="1100">
                          <a:effectLst/>
                        </a:rPr>
                        <a:t>(µmol/mol)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3506592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Proširena mjerna nesigurnost na 8h GV  U</a:t>
                      </a:r>
                      <a:r>
                        <a:rPr lang="hr-HR" sz="1100" baseline="-25000">
                          <a:effectLst/>
                        </a:rPr>
                        <a:t>GV</a:t>
                      </a:r>
                      <a:r>
                        <a:rPr lang="hr-HR" sz="1100">
                          <a:effectLst/>
                        </a:rPr>
                        <a:t> = u*k  (k=2)  	       	(µmol/mol)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08740334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Relativna mjerna nesigurnost na 8h GV  U</a:t>
                      </a:r>
                      <a:r>
                        <a:rPr lang="hr-HR" sz="1100" baseline="-25000">
                          <a:effectLst/>
                        </a:rPr>
                        <a:t>GV,rel </a:t>
                      </a:r>
                      <a:r>
                        <a:rPr lang="hr-HR" sz="1100">
                          <a:effectLst/>
                        </a:rPr>
                        <a:t>= (U</a:t>
                      </a:r>
                      <a:r>
                        <a:rPr lang="hr-HR" sz="1100" baseline="-25000">
                          <a:effectLst/>
                        </a:rPr>
                        <a:t>GV</a:t>
                      </a:r>
                      <a:r>
                        <a:rPr lang="hr-HR" sz="1100">
                          <a:effectLst/>
                        </a:rPr>
                        <a:t>/8,6)*100  	(%)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85905309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hr-HR" sz="1100">
                          <a:effectLst/>
                        </a:rPr>
                        <a:t>Relativna mjerna nesigurnost na 8h GV zahtijevana propisima		(%)</a:t>
                      </a:r>
                      <a:endParaRPr lang="hr-H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sz="1100" dirty="0">
                          <a:effectLst/>
                        </a:rPr>
                        <a:t>15</a:t>
                      </a:r>
                      <a:endParaRPr lang="hr-H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33915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1813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9.3 PRIMJERI UPORABE HRN EN NORMI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HR" sz="2400" b="1" dirty="0" smtClean="0">
                <a:solidFill>
                  <a:srgbClr val="1F497D"/>
                </a:solidFill>
              </a:rPr>
              <a:t>ODRŽAVANJE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EN norme također opisuju i potrebno održavanje, a koje obuhvaća: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izmjene filtara za čestice (najmanje svaka 3 mjeseca)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i</a:t>
            </a:r>
            <a:r>
              <a:rPr lang="pl-PL" sz="2000" dirty="0" smtClean="0">
                <a:solidFill>
                  <a:srgbClr val="0070C0"/>
                </a:solidFill>
              </a:rPr>
              <a:t>zmjene vodova uzorkovanja (najmanje svakih 6 mjeseci)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Izmjene potrošnih materijala (prema zahtjevima proizvođača)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preventivno/redovito </a:t>
            </a:r>
            <a:r>
              <a:rPr lang="pl-PL" sz="2000" dirty="0">
                <a:solidFill>
                  <a:srgbClr val="0070C0"/>
                </a:solidFill>
              </a:rPr>
              <a:t>održavanje dijelova </a:t>
            </a:r>
            <a:r>
              <a:rPr lang="pl-PL" sz="2000" dirty="0" smtClean="0">
                <a:solidFill>
                  <a:srgbClr val="0070C0"/>
                </a:solidFill>
              </a:rPr>
              <a:t>analizatora </a:t>
            </a:r>
            <a:r>
              <a:rPr lang="pl-PL" sz="2000" dirty="0">
                <a:solidFill>
                  <a:srgbClr val="0070C0"/>
                </a:solidFill>
              </a:rPr>
              <a:t>(prema zahtjevima proizvođača)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9.4 TIPNO ODOBRENJE ANALIZATORA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TIPNO ODOBRENJE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Tipno odobrenje </a:t>
            </a:r>
            <a:r>
              <a:rPr lang="pl-PL" sz="2000" i="1" dirty="0" smtClean="0">
                <a:solidFill>
                  <a:srgbClr val="0070C0"/>
                </a:solidFill>
              </a:rPr>
              <a:t>(type approval)</a:t>
            </a:r>
            <a:r>
              <a:rPr lang="pl-PL" sz="2000" dirty="0" smtClean="0">
                <a:solidFill>
                  <a:srgbClr val="0070C0"/>
                </a:solidFill>
              </a:rPr>
              <a:t> je postupak kojim se utvrđuje i potvrđuje, nakon provedbe ispitivanja opreme, da je taj tip opreme u skladu s uvjetima relevantnih direktiva.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za tipno odobrenje (</a:t>
            </a:r>
            <a:r>
              <a:rPr lang="pl-PL" sz="2000" i="1" dirty="0">
                <a:solidFill>
                  <a:srgbClr val="0070C0"/>
                </a:solidFill>
              </a:rPr>
              <a:t>type </a:t>
            </a:r>
            <a:r>
              <a:rPr lang="pl-PL" sz="2000" i="1" dirty="0" smtClean="0">
                <a:solidFill>
                  <a:srgbClr val="0070C0"/>
                </a:solidFill>
              </a:rPr>
              <a:t>approval standard</a:t>
            </a:r>
            <a:r>
              <a:rPr lang="pl-PL" sz="2000" dirty="0" smtClean="0">
                <a:solidFill>
                  <a:srgbClr val="0070C0"/>
                </a:solidFill>
              </a:rPr>
              <a:t>) norma je koja daje zahtjeve koje neki tip opreme mora zadovoljiti da bi bio u skladu s relevantnom direktivom.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 norma, također, definira i koja ispitivanja je potrebno provesti da bi se utvrdile vrijednosti parametara koji se promatraju i ocjenjuju.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5141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Tipna odobrenja za pojedine analizatore opisana su u HRN EN normama: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EN 14211:2012 – za analizatore NO/NOx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</a:t>
            </a:r>
            <a:r>
              <a:rPr lang="pl-PL" sz="2000" dirty="0">
                <a:solidFill>
                  <a:srgbClr val="0070C0"/>
                </a:solidFill>
              </a:rPr>
              <a:t>EN </a:t>
            </a:r>
            <a:r>
              <a:rPr lang="pl-PL" sz="2000" dirty="0" smtClean="0">
                <a:solidFill>
                  <a:srgbClr val="0070C0"/>
                </a:solidFill>
              </a:rPr>
              <a:t>14212:2012 </a:t>
            </a:r>
            <a:r>
              <a:rPr lang="pl-PL" sz="2000" dirty="0">
                <a:solidFill>
                  <a:srgbClr val="0070C0"/>
                </a:solidFill>
              </a:rPr>
              <a:t>– za analizatore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</a:p>
          <a:p>
            <a:pPr marL="0" lvl="1" algn="ctr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</a:t>
            </a:r>
            <a:r>
              <a:rPr lang="pl-PL" sz="2000" dirty="0">
                <a:solidFill>
                  <a:srgbClr val="0070C0"/>
                </a:solidFill>
              </a:rPr>
              <a:t>EN </a:t>
            </a:r>
            <a:r>
              <a:rPr lang="pl-PL" sz="2000" dirty="0" smtClean="0">
                <a:solidFill>
                  <a:srgbClr val="0070C0"/>
                </a:solidFill>
              </a:rPr>
              <a:t>14625:2012 </a:t>
            </a:r>
            <a:r>
              <a:rPr lang="pl-PL" sz="2000" dirty="0">
                <a:solidFill>
                  <a:srgbClr val="0070C0"/>
                </a:solidFill>
              </a:rPr>
              <a:t>– za analizatore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O</a:t>
            </a:r>
            <a:r>
              <a:rPr lang="pl-PL" sz="1400" dirty="0">
                <a:solidFill>
                  <a:srgbClr val="0070C0"/>
                </a:solidFill>
              </a:rPr>
              <a:t>3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EN 14626:2012 – za </a:t>
            </a:r>
            <a:r>
              <a:rPr lang="pl-PL" sz="2000" dirty="0">
                <a:solidFill>
                  <a:srgbClr val="0070C0"/>
                </a:solidFill>
              </a:rPr>
              <a:t>analizatore</a:t>
            </a:r>
            <a:r>
              <a:rPr lang="pl-PL" sz="2000" dirty="0" smtClean="0">
                <a:solidFill>
                  <a:srgbClr val="0070C0"/>
                </a:solidFill>
              </a:rPr>
              <a:t> CO</a:t>
            </a:r>
          </a:p>
          <a:p>
            <a:pPr marL="0" lvl="1" algn="ctr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HRN </a:t>
            </a:r>
            <a:r>
              <a:rPr lang="pl-PL" sz="2000" dirty="0">
                <a:solidFill>
                  <a:srgbClr val="0070C0"/>
                </a:solidFill>
              </a:rPr>
              <a:t>EN 14662-3:2012 – za analizatore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C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r>
              <a:rPr lang="pl-PL" sz="2000" dirty="0">
                <a:solidFill>
                  <a:srgbClr val="0070C0"/>
                </a:solidFill>
              </a:rPr>
              <a:t>H</a:t>
            </a:r>
            <a:r>
              <a:rPr lang="pl-PL" sz="1400" dirty="0">
                <a:solidFill>
                  <a:srgbClr val="0070C0"/>
                </a:solidFill>
              </a:rPr>
              <a:t>6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895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Tipna odobrenja za analizatore NO/NO</a:t>
            </a:r>
            <a:r>
              <a:rPr lang="pl-PL" dirty="0" smtClean="0">
                <a:solidFill>
                  <a:srgbClr val="0070C0"/>
                </a:solidFill>
              </a:rPr>
              <a:t>x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– HRN EN </a:t>
            </a:r>
            <a:r>
              <a:rPr lang="pl-PL" sz="2000" dirty="0" smtClean="0">
                <a:solidFill>
                  <a:srgbClr val="0070C0"/>
                </a:solidFill>
              </a:rPr>
              <a:t>14211:2012, poglavlje 8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Utvrđivanje koncentracije NO i NO</a:t>
            </a:r>
            <a:r>
              <a:rPr lang="pl-PL" sz="1400" dirty="0" smtClean="0">
                <a:solidFill>
                  <a:srgbClr val="0070C0"/>
                </a:solidFill>
              </a:rPr>
              <a:t>2</a:t>
            </a:r>
            <a:r>
              <a:rPr lang="pl-PL" sz="2000" dirty="0" smtClean="0">
                <a:solidFill>
                  <a:srgbClr val="0070C0"/>
                </a:solidFill>
              </a:rPr>
              <a:t> u okolišnom zraku mora biti u skladu sa zahtjevom najviše mjerne nesigurnosti mjernih vrijednosti, kako je to opisano u direktivi 2008/50/EC.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Kako bi se postiglo da je mjerna nesigurnost manja ili jednaka zahtijevanoj, kemiluminescentni analizator mora ispuniti kriterije za veliki broj radnh karakteristika koje su definirane u 8. poglavlju norme </a:t>
            </a:r>
            <a:r>
              <a:rPr lang="pl-PL" sz="2000" dirty="0">
                <a:solidFill>
                  <a:srgbClr val="0070C0"/>
                </a:solidFill>
              </a:rPr>
              <a:t>HRN EN </a:t>
            </a:r>
            <a:r>
              <a:rPr lang="pl-PL" sz="2000" dirty="0" smtClean="0">
                <a:solidFill>
                  <a:srgbClr val="0070C0"/>
                </a:solidFill>
              </a:rPr>
              <a:t>14211:2012 (tablica 1).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daje kriterije, načine ispitivanja i formule za izračune temeljem kojih se može utvrditi može  li se analizator odobriti i staviti na tržište.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307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3" y="1426500"/>
            <a:ext cx="7661444" cy="45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162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30" y="1397592"/>
            <a:ext cx="7193707" cy="47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24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4.4 PREISPITIVANJE ZAHTJEVA/PONUDA/UGOVORA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dokumentirani postupak za preispitivanje zahtjeva, ponuda i ugovora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Postupak mora osigurati: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laboratorij na raspolaganju ima potrebna sredstva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pravilno odabere metodu (ispitivanja, umjeravanja, uzorkovanja)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je osposobljent provest zahtjev kupca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potpuno utanači s kupcem što on traži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se posao zaključi kroz ponudu – narudžbenicom ili ugovorom (sve mora biti definirano; npr. metoda se mora navesti u ponudi, narudžbenici ili ugovoru)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se o svemu vode zapisi, svim naknadnim dogovorima i izmjenama.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Ovo se može ostvariti opisom kako se zahtjevi ispunjavaju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926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4" y="1444445"/>
            <a:ext cx="8629381" cy="44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6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PRIMJER: Tipno odobrenja </a:t>
            </a: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 analizatore NO/NO</a:t>
            </a:r>
            <a:r>
              <a:rPr lang="pl-PL" dirty="0" smtClean="0">
                <a:solidFill>
                  <a:srgbClr val="0070C0"/>
                </a:solidFill>
              </a:rPr>
              <a:t>x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HORIBA APNA 370</a:t>
            </a: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35" y="1362234"/>
            <a:ext cx="3834651" cy="48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39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2" y="1362234"/>
            <a:ext cx="4535292" cy="48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39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7" y="1440256"/>
            <a:ext cx="70008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92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9.4 TIPNO ODOBRENJE ANALIZATORA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Tipna odobrenja za različite analizatore: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APNA 370 (NO/NO</a:t>
            </a:r>
            <a:r>
              <a:rPr lang="pl-PL" dirty="0" smtClean="0">
                <a:solidFill>
                  <a:srgbClr val="0070C0"/>
                </a:solidFill>
              </a:rPr>
              <a:t>x</a:t>
            </a:r>
            <a:r>
              <a:rPr lang="pl-PL" sz="2000" dirty="0" smtClean="0">
                <a:solidFill>
                  <a:srgbClr val="0070C0"/>
                </a:solidFill>
              </a:rPr>
              <a:t>) – TUV Rheinland, Certificate No. 0000028755-03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HORIBA </a:t>
            </a:r>
            <a:r>
              <a:rPr lang="pl-PL" sz="2000" dirty="0" smtClean="0">
                <a:solidFill>
                  <a:srgbClr val="0070C0"/>
                </a:solidFill>
              </a:rPr>
              <a:t>APMA </a:t>
            </a:r>
            <a:r>
              <a:rPr lang="pl-PL" sz="2000" dirty="0">
                <a:solidFill>
                  <a:srgbClr val="0070C0"/>
                </a:solidFill>
              </a:rPr>
              <a:t>370 </a:t>
            </a:r>
            <a:r>
              <a:rPr lang="pl-PL" sz="2000" dirty="0" smtClean="0">
                <a:solidFill>
                  <a:srgbClr val="0070C0"/>
                </a:solidFill>
              </a:rPr>
              <a:t>(CO) </a:t>
            </a:r>
            <a:r>
              <a:rPr lang="pl-PL" sz="2000" dirty="0">
                <a:solidFill>
                  <a:srgbClr val="0070C0"/>
                </a:solidFill>
              </a:rPr>
              <a:t>– TUV Rheinland, Certificate No. </a:t>
            </a:r>
            <a:r>
              <a:rPr lang="pl-PL" sz="2000" dirty="0" smtClean="0">
                <a:solidFill>
                  <a:srgbClr val="0070C0"/>
                </a:solidFill>
              </a:rPr>
              <a:t>0000028754-03</a:t>
            </a: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HORIBA </a:t>
            </a:r>
            <a:r>
              <a:rPr lang="pl-PL" sz="2000" dirty="0" smtClean="0">
                <a:solidFill>
                  <a:srgbClr val="0070C0"/>
                </a:solidFill>
              </a:rPr>
              <a:t>APOA </a:t>
            </a:r>
            <a:r>
              <a:rPr lang="pl-PL" sz="2000" dirty="0">
                <a:solidFill>
                  <a:srgbClr val="0070C0"/>
                </a:solidFill>
              </a:rPr>
              <a:t>370 </a:t>
            </a:r>
            <a:r>
              <a:rPr lang="pl-PL" sz="2000" dirty="0" smtClean="0">
                <a:solidFill>
                  <a:srgbClr val="0070C0"/>
                </a:solidFill>
              </a:rPr>
              <a:t>(O</a:t>
            </a:r>
            <a:r>
              <a:rPr lang="pl-PL" sz="1600" dirty="0" smtClean="0">
                <a:solidFill>
                  <a:srgbClr val="0070C0"/>
                </a:solidFill>
              </a:rPr>
              <a:t>3</a:t>
            </a:r>
            <a:r>
              <a:rPr lang="pl-PL" sz="2000" dirty="0" smtClean="0">
                <a:solidFill>
                  <a:srgbClr val="0070C0"/>
                </a:solidFill>
              </a:rPr>
              <a:t>) </a:t>
            </a:r>
            <a:r>
              <a:rPr lang="pl-PL" sz="2000" dirty="0">
                <a:solidFill>
                  <a:srgbClr val="0070C0"/>
                </a:solidFill>
              </a:rPr>
              <a:t>– TUV Rheinland, Certificate No. </a:t>
            </a:r>
            <a:r>
              <a:rPr lang="pl-PL" sz="2000" dirty="0" smtClean="0">
                <a:solidFill>
                  <a:srgbClr val="0070C0"/>
                </a:solidFill>
              </a:rPr>
              <a:t>0000028756-03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HORIBA </a:t>
            </a:r>
            <a:r>
              <a:rPr lang="pl-PL" sz="2000" dirty="0" smtClean="0">
                <a:solidFill>
                  <a:srgbClr val="0070C0"/>
                </a:solidFill>
              </a:rPr>
              <a:t>APSA </a:t>
            </a:r>
            <a:r>
              <a:rPr lang="pl-PL" sz="2000" dirty="0">
                <a:solidFill>
                  <a:srgbClr val="0070C0"/>
                </a:solidFill>
              </a:rPr>
              <a:t>370 </a:t>
            </a:r>
            <a:r>
              <a:rPr lang="pl-PL" sz="2000" dirty="0" smtClean="0">
                <a:solidFill>
                  <a:srgbClr val="0070C0"/>
                </a:solidFill>
              </a:rPr>
              <a:t>(SO</a:t>
            </a:r>
            <a:r>
              <a:rPr lang="pl-PL" sz="1600" dirty="0" smtClean="0">
                <a:solidFill>
                  <a:srgbClr val="0070C0"/>
                </a:solidFill>
              </a:rPr>
              <a:t>2</a:t>
            </a:r>
            <a:r>
              <a:rPr lang="pl-PL" sz="2000" dirty="0" smtClean="0">
                <a:solidFill>
                  <a:srgbClr val="0070C0"/>
                </a:solidFill>
              </a:rPr>
              <a:t>) </a:t>
            </a:r>
            <a:r>
              <a:rPr lang="pl-PL" sz="2000" dirty="0">
                <a:solidFill>
                  <a:srgbClr val="0070C0"/>
                </a:solidFill>
              </a:rPr>
              <a:t>– TUV Rheinland, Certificate No. </a:t>
            </a:r>
            <a:r>
              <a:rPr lang="pl-PL" sz="2000" dirty="0" smtClean="0">
                <a:solidFill>
                  <a:srgbClr val="0070C0"/>
                </a:solidFill>
              </a:rPr>
              <a:t>0000028757-03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072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4.5 PODUGOVARANJE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mogu podugovoriti dio usluga, a to podugovaranje mora biti dokumentiran postupak.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Podugovaranje u laboratoriju: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zbog nepredviđenih okolnosti (nedostatak resursa, kvar </a:t>
            </a:r>
            <a:r>
              <a:rPr lang="pl-PL" sz="2000" dirty="0" smtClean="0">
                <a:solidFill>
                  <a:srgbClr val="0070C0"/>
                </a:solidFill>
              </a:rPr>
              <a:t>opreme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dirty="0" smtClean="0">
                <a:solidFill>
                  <a:srgbClr val="0070C0"/>
                </a:solidFill>
              </a:rPr>
              <a:t>	privremena </a:t>
            </a:r>
            <a:r>
              <a:rPr lang="pl-PL" sz="2000" dirty="0">
                <a:solidFill>
                  <a:srgbClr val="0070C0"/>
                </a:solidFill>
              </a:rPr>
              <a:t>onesposobljenost…)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trajno podugovaranje  (posrednički i franšizni dogovori)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 pod određenim uvjetima može ustupiti dio posla podugovaratelju, ako je kupac s tim suglasan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</a:t>
            </a:r>
            <a:r>
              <a:rPr lang="pl-PL" sz="2000" dirty="0" smtClean="0">
                <a:solidFill>
                  <a:srgbClr val="0070C0"/>
                </a:solidFill>
              </a:rPr>
              <a:t>je odgovoran </a:t>
            </a:r>
            <a:r>
              <a:rPr lang="pl-PL" sz="2000" dirty="0">
                <a:solidFill>
                  <a:srgbClr val="0070C0"/>
                </a:solidFill>
              </a:rPr>
              <a:t>za rad podugovaratelja </a:t>
            </a:r>
            <a:r>
              <a:rPr lang="pl-PL" sz="2000" dirty="0" smtClean="0">
                <a:solidFill>
                  <a:srgbClr val="0070C0"/>
                </a:solidFill>
              </a:rPr>
              <a:t>svom kupcu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 mora imati kriterije </a:t>
            </a:r>
            <a:r>
              <a:rPr lang="pl-PL" sz="2000" dirty="0">
                <a:solidFill>
                  <a:srgbClr val="0070C0"/>
                </a:solidFill>
              </a:rPr>
              <a:t>odabira i popis </a:t>
            </a:r>
            <a:r>
              <a:rPr lang="pl-PL" sz="2000" dirty="0" smtClean="0">
                <a:solidFill>
                  <a:srgbClr val="0070C0"/>
                </a:solidFill>
              </a:rPr>
              <a:t>podugovaratelja</a:t>
            </a:r>
          </a:p>
        </p:txBody>
      </p:sp>
    </p:spTree>
    <p:extLst>
      <p:ext uri="{BB962C8B-B14F-4D97-AF65-F5344CB8AC3E}">
        <p14:creationId xmlns:p14="http://schemas.microsoft.com/office/powerpoint/2010/main" val="16051101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4.6 NABAVA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dokumentiranu politiku i postupak nabave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Postupak mora osigurati: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pregled nabave (usluge/opreme/kemikalije...)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vođenje zapisa o pregledu i provjeri nakon nabave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definiranje kriterija nabave (nabavne stavke moraju sadržavati specifikacije)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se tehnički </a:t>
            </a:r>
            <a:r>
              <a:rPr lang="pl-PL" sz="2000" dirty="0">
                <a:solidFill>
                  <a:srgbClr val="0070C0"/>
                </a:solidFill>
              </a:rPr>
              <a:t>sadržaj dokumenata o kupnji </a:t>
            </a:r>
            <a:r>
              <a:rPr lang="pl-PL" sz="2000" dirty="0" smtClean="0">
                <a:solidFill>
                  <a:srgbClr val="0070C0"/>
                </a:solidFill>
              </a:rPr>
              <a:t>pregleda </a:t>
            </a:r>
            <a:r>
              <a:rPr lang="pl-PL" sz="2000" dirty="0">
                <a:solidFill>
                  <a:srgbClr val="0070C0"/>
                </a:solidFill>
              </a:rPr>
              <a:t>i </a:t>
            </a:r>
            <a:r>
              <a:rPr lang="pl-PL" sz="2000" dirty="0" smtClean="0">
                <a:solidFill>
                  <a:srgbClr val="0070C0"/>
                </a:solidFill>
              </a:rPr>
              <a:t>odobri </a:t>
            </a:r>
            <a:r>
              <a:rPr lang="pl-PL" sz="2000" dirty="0">
                <a:solidFill>
                  <a:srgbClr val="0070C0"/>
                </a:solidFill>
              </a:rPr>
              <a:t>prije </a:t>
            </a:r>
            <a:r>
              <a:rPr lang="pl-PL" sz="2000" dirty="0" smtClean="0">
                <a:solidFill>
                  <a:srgbClr val="0070C0"/>
                </a:solidFill>
              </a:rPr>
              <a:t>izdavanja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se provodi vrednovanje i rangiranje dobavljača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da se vodi popis dobavljača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Ovo </a:t>
            </a:r>
            <a:r>
              <a:rPr lang="pl-PL" sz="2000" dirty="0">
                <a:solidFill>
                  <a:srgbClr val="0070C0"/>
                </a:solidFill>
              </a:rPr>
              <a:t>se može ostvariti opisom kako se zahtjevi ispunjavaju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710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TEMA </a:t>
            </a:r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9: Normativna regulativa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4.7 USLUGA KUPCU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biti voljni surađivati s kupcem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slučaju da kupac želi sudjelovati pri aktivnostima koje laboratorij provodi, mora se poštivati povjerljivost naspram drugih kupaca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skupljati i analizirati povratne informacije od kupca (npr. Anketiranjem kucpa)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Povratne informacije treba koristiti za poboljšavanje učinkovitosti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Ovo </a:t>
            </a:r>
            <a:r>
              <a:rPr lang="pl-PL" sz="2000" dirty="0">
                <a:solidFill>
                  <a:srgbClr val="0070C0"/>
                </a:solidFill>
              </a:rPr>
              <a:t>se može ostvariti opisom kako se zahtjevi ispunjavaju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151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4.8 PRIGOVORI (PRITUŽBE)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dokumentiranu politiku i postupak rješavanja prigovora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Postupak mora osigurati dosljedno istraživanje uzroka prigovora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 svemu se moraju voditi zaipisi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Ovo </a:t>
            </a:r>
            <a:r>
              <a:rPr lang="pl-PL" sz="2000" dirty="0">
                <a:solidFill>
                  <a:srgbClr val="0070C0"/>
                </a:solidFill>
              </a:rPr>
              <a:t>se može ostvariti opisom kako se zahtjevi ispunjavaju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910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4.9 NADZOR NAD NESUKLADNIM RADOM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dokumentiranu politiku i postupak za slučaj pojave nesukladnog rada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 slučaj pojave nesukladnost rada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moraju se dodijeliti odgovornosti npr. za prekid rada, odobravanje nastavka i slično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moraju se poduzeti ispravci, po potrebi obavijestiti kupca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ocijeniti važnost nesukladnog rada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ocijeniti potrebu za pokretanjem popravne radnje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Ovo </a:t>
            </a:r>
            <a:r>
              <a:rPr lang="pl-PL" sz="2000" dirty="0">
                <a:solidFill>
                  <a:srgbClr val="0070C0"/>
                </a:solidFill>
              </a:rPr>
              <a:t>se može ostvariti opisom kako se zahtjevi ispunjavaju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480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4.10 POBOLJŠAVANJE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neprestano poboljšavati učinkovitost svoga sustava upravljanja </a:t>
            </a:r>
            <a:r>
              <a:rPr lang="pl-PL" sz="2000" dirty="0" smtClean="0">
                <a:solidFill>
                  <a:srgbClr val="0070C0"/>
                </a:solidFill>
              </a:rPr>
              <a:t>uporabom: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politike </a:t>
            </a:r>
            <a:r>
              <a:rPr lang="pl-PL" sz="2000" dirty="0">
                <a:solidFill>
                  <a:srgbClr val="0070C0"/>
                </a:solidFill>
              </a:rPr>
              <a:t>kvalitete,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ciljeva </a:t>
            </a:r>
            <a:r>
              <a:rPr lang="pl-PL" sz="2000" dirty="0">
                <a:solidFill>
                  <a:srgbClr val="0070C0"/>
                </a:solidFill>
              </a:rPr>
              <a:t>kvalitete,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rezultata </a:t>
            </a:r>
            <a:r>
              <a:rPr lang="pl-PL" sz="2000" dirty="0">
                <a:solidFill>
                  <a:srgbClr val="0070C0"/>
                </a:solidFill>
              </a:rPr>
              <a:t>ocjenjivanja,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analize </a:t>
            </a:r>
            <a:r>
              <a:rPr lang="pl-PL" sz="2000" dirty="0">
                <a:solidFill>
                  <a:srgbClr val="0070C0"/>
                </a:solidFill>
              </a:rPr>
              <a:t>podataka,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popravnim </a:t>
            </a:r>
            <a:r>
              <a:rPr lang="pl-PL" sz="2000" dirty="0">
                <a:solidFill>
                  <a:srgbClr val="0070C0"/>
                </a:solidFill>
              </a:rPr>
              <a:t>i preventivnim radnjama i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upravinih </a:t>
            </a:r>
            <a:r>
              <a:rPr lang="pl-PL" sz="2000" dirty="0">
                <a:solidFill>
                  <a:srgbClr val="0070C0"/>
                </a:solidFill>
              </a:rPr>
              <a:t>ocjena.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209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4.11 POPRAVNE RADNJE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moraju imati dokumentiranu politiku i postupak za primjenu popravnih radnji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Kod provedbe popravne radnje mora se: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analizirati uzrok nesukladnosti/problema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odabrati i primijeniti odgovarajuća radnja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nadzirati provedba i provesti vrednovanje učinkovitosti radnje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 težim slučajevima provesti unutrašnji audit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popravne radnje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742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4.12 PREVENTIVNE RADNJE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utvrditi potrebna poboljšanja i moguće izvore nesukladnosti, bilo tehničke naravi ili koji se tiču sustava upravljanja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Kod provedbe preventivne radnje mora se: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analizirati uzrok</a:t>
            </a:r>
            <a:r>
              <a:rPr lang="pl-PL" sz="2000" b="1" dirty="0" smtClean="0">
                <a:solidFill>
                  <a:srgbClr val="0070C0"/>
                </a:solidFill>
              </a:rPr>
              <a:t> moguće </a:t>
            </a:r>
            <a:r>
              <a:rPr lang="pl-PL" sz="2000" dirty="0" smtClean="0">
                <a:solidFill>
                  <a:srgbClr val="0070C0"/>
                </a:solidFill>
              </a:rPr>
              <a:t>nesukladnosti/problema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primijeniti i nadzirati planovi djelovanja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provoditi vrednovanje učinkovitosti radnje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preventivne radnje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581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4.12 PREVENTIVNE RADNJE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utvrditi potrebna poboljšanja i moguće izvore nesukladnosti, bilo tehničke naravi ili koji se tiču sustava upravljanja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Kod provedbe preventivne radnje mora se: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analizirati uzrok</a:t>
            </a:r>
            <a:r>
              <a:rPr lang="pl-PL" sz="2000" b="1" dirty="0" smtClean="0">
                <a:solidFill>
                  <a:srgbClr val="0070C0"/>
                </a:solidFill>
              </a:rPr>
              <a:t> moguće </a:t>
            </a:r>
            <a:r>
              <a:rPr lang="pl-PL" sz="2000" dirty="0" smtClean="0">
                <a:solidFill>
                  <a:srgbClr val="0070C0"/>
                </a:solidFill>
              </a:rPr>
              <a:t>nesukladnosti/problema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primijeniti i nadzirati planovi djelovanja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provoditi vrednovanje učinkovitosti radnje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preventivne radnje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456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4.13 NADZOR NAD ZAPISIMA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dokumenti vs. zapisi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INFORMACIJA – Skup podataka sa značenjem.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DOKUMENT </a:t>
            </a: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b="1" dirty="0">
                <a:solidFill>
                  <a:srgbClr val="0070C0"/>
                </a:solidFill>
              </a:rPr>
              <a:t>Informacija</a:t>
            </a:r>
            <a:r>
              <a:rPr lang="pl-PL" sz="2000" dirty="0">
                <a:solidFill>
                  <a:srgbClr val="0070C0"/>
                </a:solidFill>
              </a:rPr>
              <a:t> zajedno s medijem na koji je </a:t>
            </a:r>
            <a:r>
              <a:rPr lang="pl-PL" sz="2000" dirty="0" smtClean="0">
                <a:solidFill>
                  <a:srgbClr val="0070C0"/>
                </a:solidFill>
              </a:rPr>
              <a:t>zapisana (medij: tiskani, elektronički – papir, računalo, CD, DVD, USB, server...).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ZAPIS - </a:t>
            </a:r>
            <a:r>
              <a:rPr lang="pl-PL" sz="2000" b="1" dirty="0">
                <a:solidFill>
                  <a:srgbClr val="0070C0"/>
                </a:solidFill>
              </a:rPr>
              <a:t>Dokument</a:t>
            </a:r>
            <a:r>
              <a:rPr lang="pl-PL" sz="2000" dirty="0">
                <a:solidFill>
                  <a:srgbClr val="0070C0"/>
                </a:solidFill>
              </a:rPr>
              <a:t> koji navodi postignute </a:t>
            </a:r>
            <a:r>
              <a:rPr lang="pl-PL" sz="2000" i="1" dirty="0">
                <a:solidFill>
                  <a:srgbClr val="0070C0"/>
                </a:solidFill>
              </a:rPr>
              <a:t>rezultate</a:t>
            </a:r>
            <a:r>
              <a:rPr lang="pl-PL" sz="2000" dirty="0">
                <a:solidFill>
                  <a:srgbClr val="0070C0"/>
                </a:solidFill>
              </a:rPr>
              <a:t> ili daje dokaze o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provedenim radnjama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5941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4.13 NADZOR NAD ZAPISIMA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razlikuje: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i="1" dirty="0" smtClean="0">
                <a:solidFill>
                  <a:srgbClr val="0070C0"/>
                </a:solidFill>
              </a:rPr>
              <a:t>Zapise sustava kvalitete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	</a:t>
            </a:r>
            <a:r>
              <a:rPr lang="pl-PL" sz="2000" i="1" dirty="0" smtClean="0">
                <a:solidFill>
                  <a:srgbClr val="0070C0"/>
                </a:solidFill>
              </a:rPr>
              <a:t>- izvještaji unutrašnje audita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	</a:t>
            </a:r>
            <a:r>
              <a:rPr lang="pl-PL" sz="2000" i="1" dirty="0" smtClean="0">
                <a:solidFill>
                  <a:srgbClr val="0070C0"/>
                </a:solidFill>
              </a:rPr>
              <a:t>- izvještaj uprave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	</a:t>
            </a:r>
            <a:r>
              <a:rPr lang="pl-PL" sz="2000" i="1" dirty="0" smtClean="0">
                <a:solidFill>
                  <a:srgbClr val="0070C0"/>
                </a:solidFill>
              </a:rPr>
              <a:t>- izvještaj o preventivnim ili popravnim radnjama ...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i="1" dirty="0" smtClean="0">
                <a:solidFill>
                  <a:srgbClr val="0070C0"/>
                </a:solidFill>
              </a:rPr>
              <a:t>Tehničke zapise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	- </a:t>
            </a:r>
            <a:r>
              <a:rPr lang="pl-PL" sz="2000" i="1" dirty="0" smtClean="0">
                <a:solidFill>
                  <a:srgbClr val="0070C0"/>
                </a:solidFill>
              </a:rPr>
              <a:t>zapisi o provedbi ispitivanja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	</a:t>
            </a:r>
            <a:r>
              <a:rPr lang="pl-PL" sz="2000" i="1" dirty="0" smtClean="0">
                <a:solidFill>
                  <a:srgbClr val="0070C0"/>
                </a:solidFill>
              </a:rPr>
              <a:t>- zapisi o osoblju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	</a:t>
            </a:r>
            <a:r>
              <a:rPr lang="pl-PL" sz="2000" i="1" dirty="0" smtClean="0">
                <a:solidFill>
                  <a:srgbClr val="0070C0"/>
                </a:solidFill>
              </a:rPr>
              <a:t>- ispitni izvještaj ...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589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4.13 NADZOR NAD ZAPISIMA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uspostaviti i održavati postupke za prepoznavanje, prikupljanje, indeksiranje, pristup, popunjavanje, pohranjivanje, održavanje i uklanjanje zapisa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Zapisi moraju biti: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čitljivi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sigurno pohranjeni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zaštićeni od pristupa (povjerljivost!)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 definiranim rokom čuvanja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 definiranim načinom korištenja (uporaba, kopiranje ...)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preventivne radnje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470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LABORATORIJI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Tijelo koja obavlja jednu ili više od sljedećih aktivnosti: ispitivanje, umjeravanje, uzorkovanje povezano s predstojećim ispitivanjem ili umjeravanjem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Ispitni laboratoriji za kvalitetu zraka provode mjerenja koncentracija onečišćujućih tvari u zraku.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Umjerni laboratoriji osiguravaju mjernu sljedivost analizatora kojima se provode mjerenja.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 koji način bilo koji laboratorij može dokazati svoju osposobljenost, nepristranost, stručnost i dosljedan rad?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ODGOVOR: primjenom zahtjeva HRN EN ISO/IEC 17025.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208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>
                <a:solidFill>
                  <a:srgbClr val="1F497D"/>
                </a:solidFill>
              </a:rPr>
              <a:t>4.13 NADZOR NAD ZAPISIMA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Pored ostalog, laboratoriji moraju definirati kako se ispravljaju pogreške u zapisima.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Promatranja, podaci i izračuni moraju se zabilježiti u vrijeme kad se izvode i moraju se moći povezati s tim </a:t>
            </a:r>
            <a:r>
              <a:rPr lang="pl-PL" sz="2000" dirty="0" smtClean="0">
                <a:solidFill>
                  <a:srgbClr val="0070C0"/>
                </a:solidFill>
              </a:rPr>
              <a:t>radnjama.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Zapisi – dokazi o primjeni sivh zahtjeva norme HRN EN ISO/IEC 17025!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Ocjenjivanje zahtjeva </a:t>
            </a:r>
            <a:r>
              <a:rPr lang="pl-PL" sz="2000" dirty="0">
                <a:solidFill>
                  <a:srgbClr val="0070C0"/>
                </a:solidFill>
              </a:rPr>
              <a:t>HRN EN ISO/IEC </a:t>
            </a:r>
            <a:r>
              <a:rPr lang="pl-PL" sz="2000" dirty="0" smtClean="0">
                <a:solidFill>
                  <a:srgbClr val="0070C0"/>
                </a:solidFill>
              </a:rPr>
              <a:t>17025 dobrim dijelom se odnosi na pregled i provjeru zapisa.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020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4.14 UNUTRAŠNJI AUDIT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povremeno i u skladu s unaprijed utvrđenim planom i postupkom provoditi unutrašnje </a:t>
            </a:r>
            <a:r>
              <a:rPr lang="pl-PL" sz="2000" dirty="0" smtClean="0">
                <a:solidFill>
                  <a:srgbClr val="0070C0"/>
                </a:solidFill>
              </a:rPr>
              <a:t>audite svojega </a:t>
            </a:r>
            <a:r>
              <a:rPr lang="pl-PL" sz="2000" dirty="0">
                <a:solidFill>
                  <a:srgbClr val="0070C0"/>
                </a:solidFill>
              </a:rPr>
              <a:t>rada kako bi provjerio je li taj rad trajno u skladu sa zahtjevima </a:t>
            </a:r>
            <a:r>
              <a:rPr lang="pl-PL" sz="2000" dirty="0" smtClean="0">
                <a:solidFill>
                  <a:srgbClr val="0070C0"/>
                </a:solidFill>
              </a:rPr>
              <a:t>norme – najmanje JEDANPUT GODIŠNJE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 se: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provoditi audit prema utvrđenom programu audita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organizirati od strane predstavnika za kvalitetu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osigurati da audit provode ospsobljene i neovisne osobe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poduzeti potrebna radnja kad nalaz audita uputi na odstupanje 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zabilježiti zapis o auditu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unutrašnjeg audita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1215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4.15 PREISPITIVANJE UPRAVLJANJA / UPRAVINA OCJENA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 skladu s unaprijed utvrđenim planom i postupkom uprava laboratorija mora periodički provoditi ocjenu sustava upravljanja laboratorija </a:t>
            </a:r>
            <a:r>
              <a:rPr lang="pl-PL" sz="2000" dirty="0" smtClean="0">
                <a:solidFill>
                  <a:srgbClr val="0070C0"/>
                </a:solidFill>
              </a:rPr>
              <a:t>kako </a:t>
            </a:r>
            <a:r>
              <a:rPr lang="pl-PL" sz="2000" dirty="0">
                <a:solidFill>
                  <a:srgbClr val="0070C0"/>
                </a:solidFill>
              </a:rPr>
              <a:t>bi se osigurala trajna prikladnost i učinkovitost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– najmanje </a:t>
            </a:r>
            <a:r>
              <a:rPr lang="pl-PL" sz="2000" dirty="0" smtClean="0">
                <a:solidFill>
                  <a:srgbClr val="0070C0"/>
                </a:solidFill>
              </a:rPr>
              <a:t>JEDANPUT </a:t>
            </a:r>
            <a:r>
              <a:rPr lang="pl-PL" sz="2000" dirty="0">
                <a:solidFill>
                  <a:srgbClr val="0070C0"/>
                </a:solidFill>
              </a:rPr>
              <a:t>GODIŠNJE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Preispitivanje upravljanja obuhvaća: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prikladnost </a:t>
            </a:r>
            <a:r>
              <a:rPr lang="pl-PL" sz="2000" dirty="0">
                <a:solidFill>
                  <a:srgbClr val="0070C0"/>
                </a:solidFill>
              </a:rPr>
              <a:t>politike i postupaka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izvještaje </a:t>
            </a:r>
            <a:r>
              <a:rPr lang="pl-PL" sz="2000" dirty="0">
                <a:solidFill>
                  <a:srgbClr val="0070C0"/>
                </a:solidFill>
              </a:rPr>
              <a:t>upravnog i nadzornog osoblja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rezultate </a:t>
            </a:r>
            <a:r>
              <a:rPr lang="pl-PL" sz="2000" dirty="0">
                <a:solidFill>
                  <a:srgbClr val="0070C0"/>
                </a:solidFill>
              </a:rPr>
              <a:t>najnovijih unutrašnjih audita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popravne </a:t>
            </a:r>
            <a:r>
              <a:rPr lang="pl-PL" sz="2000" dirty="0">
                <a:solidFill>
                  <a:srgbClr val="0070C0"/>
                </a:solidFill>
              </a:rPr>
              <a:t>i preventivne radnje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ocjenjivanja </a:t>
            </a:r>
            <a:r>
              <a:rPr lang="pl-PL" sz="2000" dirty="0">
                <a:solidFill>
                  <a:srgbClr val="0070C0"/>
                </a:solidFill>
              </a:rPr>
              <a:t>koja su provela vanjska tijela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rezultate </a:t>
            </a:r>
            <a:r>
              <a:rPr lang="pl-PL" sz="2000" dirty="0">
                <a:solidFill>
                  <a:srgbClr val="0070C0"/>
                </a:solidFill>
              </a:rPr>
              <a:t>međulaboratorijskih usporedaba ili ispitivanja sposobnosti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izmjene </a:t>
            </a:r>
            <a:r>
              <a:rPr lang="pl-PL" sz="2000" dirty="0">
                <a:solidFill>
                  <a:srgbClr val="0070C0"/>
                </a:solidFill>
              </a:rPr>
              <a:t>u opsegu i vrsti </a:t>
            </a:r>
            <a:r>
              <a:rPr lang="pl-PL" sz="2000" dirty="0" smtClean="0">
                <a:solidFill>
                  <a:srgbClr val="0070C0"/>
                </a:solidFill>
              </a:rPr>
              <a:t>rada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793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4.15 PREISPITIVANJE UPRAVLJANJA / UPRAVINA OCJENA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povratne </a:t>
            </a:r>
            <a:r>
              <a:rPr lang="pl-PL" sz="2000" dirty="0">
                <a:solidFill>
                  <a:srgbClr val="0070C0"/>
                </a:solidFill>
              </a:rPr>
              <a:t>obavijesti od </a:t>
            </a:r>
            <a:r>
              <a:rPr lang="pl-PL" sz="2000" dirty="0" smtClean="0">
                <a:solidFill>
                  <a:srgbClr val="0070C0"/>
                </a:solidFill>
              </a:rPr>
              <a:t>kupca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pritužbe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preporuke </a:t>
            </a:r>
            <a:r>
              <a:rPr lang="pl-PL" sz="2000" dirty="0">
                <a:solidFill>
                  <a:srgbClr val="0070C0"/>
                </a:solidFill>
              </a:rPr>
              <a:t>za poboljšanje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druge </a:t>
            </a:r>
            <a:r>
              <a:rPr lang="pl-PL" sz="2000" dirty="0">
                <a:solidFill>
                  <a:srgbClr val="0070C0"/>
                </a:solidFill>
              </a:rPr>
              <a:t>bitne čimbenike, kao što su npr. upravljanje kvalitetom, resursi i izobrazba osoblja.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preispitivanja upravljanja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605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 OPĆENITO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Mnogi čimbenici određuju ispravnost i pouzdanost ispitivanja i/ili umjeravanja koja provodi </a:t>
            </a:r>
            <a:r>
              <a:rPr lang="pl-PL" sz="2000" dirty="0" smtClean="0">
                <a:solidFill>
                  <a:srgbClr val="0070C0"/>
                </a:solidFill>
              </a:rPr>
              <a:t>laboratorij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Ti čimbenici obuhvaćaju doprinose: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ljudskih čimbenika (5.2)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uvjeta smještaja i okoliša (5.3)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ispitne i umjerne metode i njihova validacija (5.4)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opreme (5.5)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mjerne sljedivosti (5.6)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uzorkovanja (5.7)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rukovanja predmetima za ispitivanje i umjeravanje (5.8).</a:t>
            </a:r>
          </a:p>
        </p:txBody>
      </p:sp>
    </p:spTree>
    <p:extLst>
      <p:ext uri="{BB962C8B-B14F-4D97-AF65-F5344CB8AC3E}">
        <p14:creationId xmlns:p14="http://schemas.microsoft.com/office/powerpoint/2010/main" val="32486606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5.2 OSOBLJE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Osoblje – jedan od najvažnijih stupova kvalitete.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se definirati kriteriji, ovlasti i odgovornosti po funkcijama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Izobrazba i osposobljavanje: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početno osposobljavanje (nova osoba, nova funkcija)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neprekidna izobrazba i osposobljavnje (program izobrazbe!)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Uprava mora oblikovati potrebe i ciljeve školovanja osoblja</a:t>
            </a:r>
          </a:p>
        </p:txBody>
      </p:sp>
    </p:spTree>
    <p:extLst>
      <p:ext uri="{BB962C8B-B14F-4D97-AF65-F5344CB8AC3E}">
        <p14:creationId xmlns:p14="http://schemas.microsoft.com/office/powerpoint/2010/main" val="7864344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5.2 OSOBLJE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Osposobljavanje: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program osposobljavanja (što sve osoba mora svladati)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vrednovanje učinkovitosti (potvrda da je program svladan i osoba osposobljena)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Zapisi o osoblju: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potvrde o školovanju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potvrde o osposoblajvanjima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zapisi o trajnom školovanju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svi zapisi koji potvđuju sposobnosti, znanje i vještine</a:t>
            </a:r>
          </a:p>
        </p:txBody>
      </p:sp>
    </p:spTree>
    <p:extLst>
      <p:ext uri="{BB962C8B-B14F-4D97-AF65-F5344CB8AC3E}">
        <p14:creationId xmlns:p14="http://schemas.microsoft.com/office/powerpoint/2010/main" val="3317913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5.2 OSOBLJE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Uprava laboratorija mora osigurati osposobljenost svih koji: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rade s posebnom opremom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provode ispitivanja i/ili umjeravanja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ocjenjuju rezultate i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- potpisuju ispitne izvještaje i potvrde o umjeravanju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Moraju se definirati: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opisi poslova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ovlaštenja osoblja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oni koji odobravaju izvještaje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zahtjeva za osoblje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955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5.3 UVJETI SMJEŠTAJA I OKOLIŠA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Laboratorijski prostori </a:t>
            </a:r>
            <a:r>
              <a:rPr lang="pl-PL" sz="2000" dirty="0" smtClean="0">
                <a:solidFill>
                  <a:srgbClr val="0070C0"/>
                </a:solidFill>
              </a:rPr>
              <a:t>moraju biti ispravni </a:t>
            </a:r>
            <a:r>
              <a:rPr lang="pl-PL" sz="2000" dirty="0">
                <a:solidFill>
                  <a:srgbClr val="0070C0"/>
                </a:solidFill>
              </a:rPr>
              <a:t>za uporabu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Terenski poslovi </a:t>
            </a:r>
            <a:r>
              <a:rPr lang="pl-PL" sz="2000" dirty="0" smtClean="0">
                <a:solidFill>
                  <a:srgbClr val="0070C0"/>
                </a:solidFill>
              </a:rPr>
              <a:t>moraju se provoditi u </a:t>
            </a:r>
            <a:r>
              <a:rPr lang="pl-PL" sz="2000" dirty="0">
                <a:solidFill>
                  <a:srgbClr val="0070C0"/>
                </a:solidFill>
              </a:rPr>
              <a:t>skladu s uvjetima rada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Uvjeti okoliša se trebaju bilježiti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Susjedna područja u kojima se odvijaju neuskladive djelatnosti moraju se djelotvorno odvojiti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Moraju se poduzeti mjere da se spriječi uzajamno štetno djelovanje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Moraju se poduzeti mjere radi valjanog održavanja prostorija u laboratoriju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Primjena unutrašnjeg audita može se 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555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5.4 METODE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upotrebljavati odgovarajuće metode i postupke za sva ispitivanja </a:t>
            </a:r>
            <a:r>
              <a:rPr lang="pl-PL" sz="2000" dirty="0" smtClean="0">
                <a:solidFill>
                  <a:srgbClr val="0070C0"/>
                </a:solidFill>
              </a:rPr>
              <a:t>(ispitni laboratorij) ili umjeravanja (umjerni laboratorij) </a:t>
            </a:r>
            <a:r>
              <a:rPr lang="pl-PL" sz="2000" dirty="0">
                <a:solidFill>
                  <a:srgbClr val="0070C0"/>
                </a:solidFill>
              </a:rPr>
              <a:t>u području svojega djelovanja.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Metode: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Normirane (ISO, IEC, EN, HRN...)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Nenormirane: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	- koje je razvio laboraotrij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</a:rPr>
              <a:t>- prilagođene normirane metode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</a:rPr>
              <a:t>- objavljene na bilo koji način (časopisi, znanstveni tekstovi...)</a:t>
            </a:r>
          </a:p>
        </p:txBody>
      </p:sp>
    </p:spTree>
    <p:extLst>
      <p:ext uri="{BB962C8B-B14F-4D97-AF65-F5344CB8AC3E}">
        <p14:creationId xmlns:p14="http://schemas.microsoft.com/office/powerpoint/2010/main" val="28615298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VAŽNOST NORME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HRN EN ISO/IEC 17025 </a:t>
            </a:r>
            <a:r>
              <a:rPr lang="pl-PL" sz="2000" b="1" dirty="0" smtClean="0">
                <a:solidFill>
                  <a:srgbClr val="0070C0"/>
                </a:solidFill>
              </a:rPr>
              <a:t>norma je koja daje zahtjeve za osposobljenost laboratorija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Međunarodna norma </a:t>
            </a:r>
            <a:r>
              <a:rPr lang="pl-PL" sz="2000" dirty="0">
                <a:solidFill>
                  <a:srgbClr val="0070C0"/>
                </a:solidFill>
              </a:rPr>
              <a:t>HRN EN ISO/IEC 17025 </a:t>
            </a:r>
            <a:r>
              <a:rPr lang="pl-PL" sz="2000" dirty="0" smtClean="0">
                <a:solidFill>
                  <a:srgbClr val="0070C0"/>
                </a:solidFill>
              </a:rPr>
              <a:t>promovira </a:t>
            </a:r>
            <a:r>
              <a:rPr lang="pl-PL" sz="2000" dirty="0">
                <a:solidFill>
                  <a:srgbClr val="0070C0"/>
                </a:solidFill>
              </a:rPr>
              <a:t>povjerenje u rad laboratorija tako što postavlja zahtjeve ispunjenjem kojih laboratoriji mogu dokazati da svoje aktivnosti provode nepristrano, stručno i valjano kao i da svojim kupcima mogu pružiti kvalitetne </a:t>
            </a:r>
            <a:r>
              <a:rPr lang="pl-PL" sz="2000" dirty="0" smtClean="0">
                <a:solidFill>
                  <a:srgbClr val="0070C0"/>
                </a:solidFill>
              </a:rPr>
              <a:t>rezultate.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</a:t>
            </a:r>
            <a:r>
              <a:rPr lang="pl-PL" sz="2000" dirty="0">
                <a:solidFill>
                  <a:srgbClr val="0070C0"/>
                </a:solidFill>
              </a:rPr>
              <a:t>koji djeluju u skladu sa zahtjevima </a:t>
            </a:r>
            <a:r>
              <a:rPr lang="pl-PL" sz="2000" dirty="0" smtClean="0">
                <a:solidFill>
                  <a:srgbClr val="0070C0"/>
                </a:solidFill>
              </a:rPr>
              <a:t>HRN EN ISO/IEC 17025 smatraju </a:t>
            </a:r>
            <a:r>
              <a:rPr lang="pl-PL" sz="2000" dirty="0">
                <a:solidFill>
                  <a:srgbClr val="0070C0"/>
                </a:solidFill>
              </a:rPr>
              <a:t>se osposobljenim laboratorijima, a tu osposobljenost mogu demonstrirati akreditacijskomu </a:t>
            </a:r>
            <a:r>
              <a:rPr lang="pl-PL" sz="2000" dirty="0" smtClean="0">
                <a:solidFill>
                  <a:srgbClr val="0070C0"/>
                </a:solidFill>
              </a:rPr>
              <a:t>tijelu (u RH: HAA) </a:t>
            </a:r>
            <a:r>
              <a:rPr lang="pl-PL" sz="2000" dirty="0">
                <a:solidFill>
                  <a:srgbClr val="0070C0"/>
                </a:solidFill>
              </a:rPr>
              <a:t>koje im, nakon što se utvrdi da su ispunjeni svi postavljeni zahtjevi, može izdati potvrdu o akreditaciji, koja je formalan dokaz te osposobljenosti koji izdaje treća neovisna strana.</a:t>
            </a:r>
          </a:p>
        </p:txBody>
      </p:sp>
    </p:spTree>
    <p:extLst>
      <p:ext uri="{BB962C8B-B14F-4D97-AF65-F5344CB8AC3E}">
        <p14:creationId xmlns:p14="http://schemas.microsoft.com/office/powerpoint/2010/main" val="24061134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5.4 METODE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Sve upute, norme, priručnici i referentni podaci bitni za rad laboratorija moraju se posuvremenjivati i biti lako dostupni </a:t>
            </a:r>
            <a:r>
              <a:rPr lang="pl-PL" sz="2000" dirty="0" smtClean="0">
                <a:solidFill>
                  <a:srgbClr val="0070C0"/>
                </a:solidFill>
              </a:rPr>
              <a:t>osoblju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Odstupanje od ispitne i umjerne metode može se dogoditi samo ako je to odstupanje dokumentirano, tehnički opravdano te ako je na njega pristao i prihvatio ga </a:t>
            </a:r>
            <a:r>
              <a:rPr lang="pl-PL" sz="2000" dirty="0" smtClean="0">
                <a:solidFill>
                  <a:srgbClr val="0070C0"/>
                </a:solidFill>
              </a:rPr>
              <a:t>kupac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Validacija metoda – nenormirane metode moraju se validirati</a:t>
            </a:r>
            <a:r>
              <a:rPr lang="pl-PL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i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i="1" dirty="0" smtClean="0">
                <a:solidFill>
                  <a:srgbClr val="0070C0"/>
                </a:solidFill>
              </a:rPr>
              <a:t>Validacija </a:t>
            </a:r>
            <a:r>
              <a:rPr lang="pl-PL" i="1" dirty="0">
                <a:solidFill>
                  <a:srgbClr val="0070C0"/>
                </a:solidFill>
              </a:rPr>
              <a:t>je potvrda ispitivanjem i prikupljanje objektivnoga dokaza da su ispunjeni osobiti zahtjevi za posebnu predviđenu uporabu</a:t>
            </a:r>
            <a:r>
              <a:rPr lang="pl-PL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29838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2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5.4 METODE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Procjena </a:t>
            </a:r>
            <a:r>
              <a:rPr lang="pl-PL" sz="2000" b="1" dirty="0">
                <a:solidFill>
                  <a:srgbClr val="0070C0"/>
                </a:solidFill>
              </a:rPr>
              <a:t>mjerne </a:t>
            </a:r>
            <a:r>
              <a:rPr lang="pl-PL" sz="2000" b="1" dirty="0" smtClean="0">
                <a:solidFill>
                  <a:srgbClr val="0070C0"/>
                </a:solidFill>
              </a:rPr>
              <a:t>nesigurnosti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b="1" i="1" dirty="0">
                <a:solidFill>
                  <a:srgbClr val="0070C0"/>
                </a:solidFill>
              </a:rPr>
              <a:t>Mjerna </a:t>
            </a:r>
            <a:r>
              <a:rPr lang="pl-PL" b="1" i="1" dirty="0" smtClean="0">
                <a:solidFill>
                  <a:srgbClr val="0070C0"/>
                </a:solidFill>
              </a:rPr>
              <a:t>nesigurnost</a:t>
            </a:r>
            <a:r>
              <a:rPr lang="pl-PL" dirty="0" smtClean="0">
                <a:solidFill>
                  <a:srgbClr val="0070C0"/>
                </a:solidFill>
              </a:rPr>
              <a:t>: parametar </a:t>
            </a:r>
            <a:r>
              <a:rPr lang="pl-PL" dirty="0">
                <a:solidFill>
                  <a:srgbClr val="0070C0"/>
                </a:solidFill>
              </a:rPr>
              <a:t>pridružen rezultatu kojeg mjerenja koji opisuje rasipanje vrijednosti koje bi se razumno mogle pripisati mjerenoj veličini.</a:t>
            </a:r>
          </a:p>
          <a:p>
            <a:pPr marL="0" lvl="1">
              <a:spcBef>
                <a:spcPct val="20000"/>
              </a:spcBef>
            </a:pPr>
            <a:endParaRPr lang="pl-PL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dirty="0" smtClean="0">
                <a:solidFill>
                  <a:srgbClr val="0070C0"/>
                </a:solidFill>
              </a:rPr>
              <a:t>Kad </a:t>
            </a:r>
            <a:r>
              <a:rPr lang="pl-PL" dirty="0">
                <a:solidFill>
                  <a:srgbClr val="0070C0"/>
                </a:solidFill>
              </a:rPr>
              <a:t>se procjenjuje mjerna nesigurnost moraju se uzeti u obzir sve sastavnice nesigurnosti koje su u danome slučaju važne, služeći se pritom prikladnim metodama analize. </a:t>
            </a:r>
            <a:endParaRPr lang="pl-PL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dirty="0" smtClean="0">
                <a:solidFill>
                  <a:srgbClr val="0070C0"/>
                </a:solidFill>
              </a:rPr>
              <a:t>Sastavnice se dijele na sastavnice:</a:t>
            </a:r>
          </a:p>
          <a:p>
            <a:pPr marL="342900" lvl="1" indent="-342900">
              <a:spcBef>
                <a:spcPct val="20000"/>
              </a:spcBef>
              <a:buAutoNum type="alphaLcParenR"/>
            </a:pPr>
            <a:r>
              <a:rPr lang="pl-PL" dirty="0" smtClean="0">
                <a:solidFill>
                  <a:srgbClr val="0070C0"/>
                </a:solidFill>
              </a:rPr>
              <a:t>vrste A – statističke (ponovljivost)</a:t>
            </a:r>
          </a:p>
          <a:p>
            <a:pPr marL="342900" lvl="1" indent="-342900">
              <a:spcBef>
                <a:spcPct val="20000"/>
              </a:spcBef>
              <a:buAutoNum type="alphaLcParenR"/>
            </a:pPr>
            <a:r>
              <a:rPr lang="pl-PL" dirty="0" smtClean="0">
                <a:solidFill>
                  <a:srgbClr val="0070C0"/>
                </a:solidFill>
              </a:rPr>
              <a:t>vrste B – nestatističke (rezolucija, procjena utjecaja odgovarajućih parametara, iz tehničkih podataka i slično)</a:t>
            </a:r>
          </a:p>
          <a:p>
            <a:pPr marL="0" lvl="1">
              <a:spcBef>
                <a:spcPct val="20000"/>
              </a:spcBef>
            </a:pPr>
            <a:endParaRPr lang="pl-PL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8829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5.4 METODE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Proračuni i prijenosi podataka moraju se na sustavan način podvrgavati odgovarajućim provjerama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Uporaba računala i automatizirane opreme: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računalni programi koje je razvio laboratorij moraju se dokumentirati;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mora se povesti odgovarajuća validacija tih programa;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moraju se primijeniti postupci zaštite podataka;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računala i automatizirana oprema moraju se održavati.</a:t>
            </a:r>
          </a:p>
        </p:txBody>
      </p:sp>
    </p:spTree>
    <p:extLst>
      <p:ext uri="{BB962C8B-B14F-4D97-AF65-F5344CB8AC3E}">
        <p14:creationId xmlns:p14="http://schemas.microsoft.com/office/powerpoint/2010/main" val="16940147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5.5 OPREMA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 </a:t>
            </a:r>
            <a:r>
              <a:rPr lang="pl-PL" sz="2000" dirty="0">
                <a:solidFill>
                  <a:srgbClr val="0070C0"/>
                </a:solidFill>
              </a:rPr>
              <a:t>mora biti </a:t>
            </a:r>
            <a:r>
              <a:rPr lang="pl-PL" sz="2000" b="1" dirty="0">
                <a:solidFill>
                  <a:srgbClr val="0070C0"/>
                </a:solidFill>
              </a:rPr>
              <a:t>opremljen svom opremom </a:t>
            </a:r>
            <a:r>
              <a:rPr lang="pl-PL" sz="2000" dirty="0">
                <a:solidFill>
                  <a:srgbClr val="0070C0"/>
                </a:solidFill>
              </a:rPr>
              <a:t>za uzorkovanje, mjerenje i ispitivanje koja je potrebna za ispravnu provedbu ispitivanja </a:t>
            </a:r>
            <a:r>
              <a:rPr lang="pl-PL" sz="2000" dirty="0" smtClean="0">
                <a:solidFill>
                  <a:srgbClr val="0070C0"/>
                </a:solidFill>
              </a:rPr>
              <a:t>ili </a:t>
            </a:r>
            <a:r>
              <a:rPr lang="pl-PL" sz="2000" dirty="0">
                <a:solidFill>
                  <a:srgbClr val="0070C0"/>
                </a:solidFill>
              </a:rPr>
              <a:t>umjeravanja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Oprema i njezina programska podrška koji se upotrebljavaju za ispitivanja, umjeravanja i uzorkovanja moraju biti sposobni postići </a:t>
            </a:r>
            <a:r>
              <a:rPr lang="pl-PL" sz="2000" b="1" dirty="0">
                <a:solidFill>
                  <a:srgbClr val="0070C0"/>
                </a:solidFill>
              </a:rPr>
              <a:t>zahtijevanu točnost </a:t>
            </a:r>
            <a:r>
              <a:rPr lang="pl-PL" sz="2000" dirty="0">
                <a:solidFill>
                  <a:srgbClr val="0070C0"/>
                </a:solidFill>
              </a:rPr>
              <a:t>te moraju zadovoljavati specifikacije koje se odnose na dotična ispitivanja </a:t>
            </a:r>
            <a:r>
              <a:rPr lang="pl-PL" sz="2000" dirty="0" smtClean="0">
                <a:solidFill>
                  <a:srgbClr val="0070C0"/>
                </a:solidFill>
              </a:rPr>
              <a:t>ili umjeravanja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 opremom mora raditi ovlašteno osoblje.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Oprema se mora održavati, po potrebi servisirati, umjeravati ...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892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5.5 OPREMA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Oprema mora: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biti jednoznačno prepoznatljiva (oznaka!)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umjeravati se u skladu s programom umjeravanja (oprema koja se umjerava!)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sadržavati informaciju o umjernom stanju (kad je umjerena, dokad je to validno)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biti potkrijepljena odgovarajućim zapisima (upute, karton opreme...)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povući se iz uporabe ako je neispravna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zaštiti se od ugađaja, kvarenja, preopterećenja i slično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povremeno biti provjeravana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Zahtjevi za opremu mogu se </a:t>
            </a:r>
            <a:r>
              <a:rPr lang="pl-PL" sz="2000" dirty="0">
                <a:solidFill>
                  <a:srgbClr val="0070C0"/>
                </a:solidFill>
              </a:rPr>
              <a:t>opisati u odgovarajućem </a:t>
            </a:r>
            <a:r>
              <a:rPr lang="pl-PL" sz="2000" b="1" i="1" dirty="0">
                <a:solidFill>
                  <a:srgbClr val="0070C0"/>
                </a:solidFill>
              </a:rPr>
              <a:t>dokumentiranom postupku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102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5.6 MJERNA SLJEDIVOST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Sljedivost</a:t>
            </a:r>
            <a:r>
              <a:rPr lang="pl-PL" sz="2000" dirty="0" smtClean="0">
                <a:solidFill>
                  <a:srgbClr val="0070C0"/>
                </a:solidFill>
              </a:rPr>
              <a:t>: Svojstvo </a:t>
            </a:r>
            <a:r>
              <a:rPr lang="pl-PL" sz="2000" dirty="0">
                <a:solidFill>
                  <a:srgbClr val="0070C0"/>
                </a:solidFill>
              </a:rPr>
              <a:t>mjernog rezultata ili vrijednost kojeg etalona po kojemu  se on može dovesti u vezu s navedenim referentnim etalonima koji su ostvarenja SI jedinica (obično državnim ili međunarodnim) neprekinutim lancem usporedba koje imaju utvrđene nesigurnosti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Mjeriteljska sljedivost zahtijeva uspostavljenu </a:t>
            </a:r>
            <a:r>
              <a:rPr lang="pl-PL" sz="2000" i="1" dirty="0">
                <a:solidFill>
                  <a:srgbClr val="0070C0"/>
                </a:solidFill>
              </a:rPr>
              <a:t>hijerarhiju </a:t>
            </a:r>
            <a:r>
              <a:rPr lang="pl-PL" sz="2000" i="1" dirty="0" smtClean="0">
                <a:solidFill>
                  <a:srgbClr val="0070C0"/>
                </a:solidFill>
              </a:rPr>
              <a:t>umjeravanja</a:t>
            </a:r>
            <a:r>
              <a:rPr lang="pl-PL" sz="2000" dirty="0" smtClean="0">
                <a:solidFill>
                  <a:srgbClr val="0070C0"/>
                </a:solidFill>
              </a:rPr>
              <a:t>!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i="1" dirty="0" smtClean="0">
                <a:solidFill>
                  <a:srgbClr val="0070C0"/>
                </a:solidFill>
              </a:rPr>
              <a:t>Umjeravanje</a:t>
            </a:r>
            <a:r>
              <a:rPr lang="pl-PL" sz="2000" i="1" dirty="0" smtClean="0">
                <a:solidFill>
                  <a:srgbClr val="0070C0"/>
                </a:solidFill>
              </a:rPr>
              <a:t>: </a:t>
            </a:r>
            <a:r>
              <a:rPr lang="pl-PL" sz="2000" dirty="0">
                <a:solidFill>
                  <a:srgbClr val="0070C0"/>
                </a:solidFill>
              </a:rPr>
              <a:t>Radnja kojom se pod </a:t>
            </a:r>
            <a:r>
              <a:rPr lang="pl-PL" sz="2000" dirty="0" smtClean="0">
                <a:solidFill>
                  <a:srgbClr val="0070C0"/>
                </a:solidFill>
              </a:rPr>
              <a:t>određenim </a:t>
            </a:r>
            <a:r>
              <a:rPr lang="pl-PL" sz="2000" dirty="0">
                <a:solidFill>
                  <a:srgbClr val="0070C0"/>
                </a:solidFill>
              </a:rPr>
              <a:t>uvjetima u prvome </a:t>
            </a:r>
            <a:r>
              <a:rPr lang="pl-PL" sz="2000" dirty="0" smtClean="0">
                <a:solidFill>
                  <a:srgbClr val="0070C0"/>
                </a:solidFill>
              </a:rPr>
              <a:t>koraku uspostavlja </a:t>
            </a:r>
            <a:r>
              <a:rPr lang="pl-PL" sz="2000" dirty="0">
                <a:solidFill>
                  <a:srgbClr val="0070C0"/>
                </a:solidFill>
              </a:rPr>
              <a:t>odnos </a:t>
            </a:r>
            <a:r>
              <a:rPr lang="pl-PL" sz="2000" dirty="0" smtClean="0">
                <a:solidFill>
                  <a:srgbClr val="0070C0"/>
                </a:solidFill>
              </a:rPr>
              <a:t>između </a:t>
            </a:r>
            <a:r>
              <a:rPr lang="pl-PL" sz="2000" dirty="0">
                <a:solidFill>
                  <a:srgbClr val="0070C0"/>
                </a:solidFill>
              </a:rPr>
              <a:t>vrijednosti </a:t>
            </a:r>
            <a:r>
              <a:rPr lang="pl-PL" sz="2000" dirty="0" smtClean="0">
                <a:solidFill>
                  <a:srgbClr val="0070C0"/>
                </a:solidFill>
              </a:rPr>
              <a:t>veličine </a:t>
            </a:r>
            <a:r>
              <a:rPr lang="pl-PL" sz="2000" dirty="0">
                <a:solidFill>
                  <a:srgbClr val="0070C0"/>
                </a:solidFill>
              </a:rPr>
              <a:t>s </a:t>
            </a:r>
            <a:r>
              <a:rPr lang="pl-PL" sz="2000" dirty="0" smtClean="0">
                <a:solidFill>
                  <a:srgbClr val="0070C0"/>
                </a:solidFill>
              </a:rPr>
              <a:t>mjernim nesigurnostima </a:t>
            </a:r>
            <a:r>
              <a:rPr lang="pl-PL" sz="2000" dirty="0">
                <a:solidFill>
                  <a:srgbClr val="0070C0"/>
                </a:solidFill>
              </a:rPr>
              <a:t>koje daju mjerni etaloni i </a:t>
            </a:r>
            <a:r>
              <a:rPr lang="pl-PL" sz="2000" dirty="0" smtClean="0">
                <a:solidFill>
                  <a:srgbClr val="0070C0"/>
                </a:solidFill>
              </a:rPr>
              <a:t>odgovarajućihih </a:t>
            </a:r>
            <a:r>
              <a:rPr lang="pl-PL" sz="2000" dirty="0">
                <a:solidFill>
                  <a:srgbClr val="0070C0"/>
                </a:solidFill>
              </a:rPr>
              <a:t>pokazivanja kojima su </a:t>
            </a:r>
            <a:r>
              <a:rPr lang="pl-PL" sz="2000" dirty="0" smtClean="0">
                <a:solidFill>
                  <a:srgbClr val="0070C0"/>
                </a:solidFill>
              </a:rPr>
              <a:t>pridružene mjerne nesigurnosti</a:t>
            </a:r>
            <a:r>
              <a:rPr lang="pl-PL" sz="2000" dirty="0">
                <a:solidFill>
                  <a:srgbClr val="0070C0"/>
                </a:solidFill>
              </a:rPr>
              <a:t>, a u drugome koraku ti se </a:t>
            </a:r>
            <a:r>
              <a:rPr lang="pl-PL" sz="2000" dirty="0" smtClean="0">
                <a:solidFill>
                  <a:srgbClr val="0070C0"/>
                </a:solidFill>
              </a:rPr>
              <a:t>podaci upotrebljavaju za </a:t>
            </a:r>
            <a:r>
              <a:rPr lang="pl-PL" sz="2000" dirty="0">
                <a:solidFill>
                  <a:srgbClr val="0070C0"/>
                </a:solidFill>
              </a:rPr>
              <a:t>uspostavljanje odnosa za dobivanje mjernog </a:t>
            </a:r>
            <a:r>
              <a:rPr lang="pl-PL" sz="2000" dirty="0" smtClean="0">
                <a:solidFill>
                  <a:srgbClr val="0070C0"/>
                </a:solidFill>
              </a:rPr>
              <a:t>rezultata iz </a:t>
            </a:r>
            <a:r>
              <a:rPr lang="pl-PL" sz="2000" dirty="0">
                <a:solidFill>
                  <a:srgbClr val="0070C0"/>
                </a:solidFill>
              </a:rPr>
              <a:t>pokazivanja</a:t>
            </a:r>
            <a:endParaRPr lang="pl-PL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915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5.6 MJERNA SLJEDIVOST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703" y="1324452"/>
            <a:ext cx="43624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1604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5.6 MJERNA SLJEDIVOST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Mjernu sljedivost osiguravaju umjerni laboratoriji!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Umjeravanje se provodi: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dirty="0" smtClean="0">
                <a:solidFill>
                  <a:srgbClr val="0070C0"/>
                </a:solidFill>
              </a:rPr>
              <a:t>Mjernim etalonima </a:t>
            </a:r>
            <a:r>
              <a:rPr lang="pl-PL" sz="2000" dirty="0" smtClean="0">
                <a:solidFill>
                  <a:srgbClr val="0070C0"/>
                </a:solidFill>
              </a:rPr>
              <a:t>(prema lancu sljedivosti: primarni etalon – nacionalni etalon – referentni etalon – radni etlaon – mjerilo)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dirty="0" smtClean="0">
                <a:solidFill>
                  <a:srgbClr val="0070C0"/>
                </a:solidFill>
              </a:rPr>
              <a:t>Certificiranim referentnim materijalima </a:t>
            </a:r>
            <a:r>
              <a:rPr lang="pl-PL" sz="2000" dirty="0" smtClean="0">
                <a:solidFill>
                  <a:srgbClr val="0070C0"/>
                </a:solidFill>
              </a:rPr>
              <a:t>(’’CRM’’) 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Mjerna sljedivost mora biti opisana u dokumentaciji sustava upravljanja laboratorijem.</a:t>
            </a:r>
          </a:p>
        </p:txBody>
      </p:sp>
    </p:spTree>
    <p:extLst>
      <p:ext uri="{BB962C8B-B14F-4D97-AF65-F5344CB8AC3E}">
        <p14:creationId xmlns:p14="http://schemas.microsoft.com/office/powerpoint/2010/main" val="10320508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5.7 UZORKOVANJE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 </a:t>
            </a:r>
            <a:r>
              <a:rPr lang="pl-PL" sz="2000" dirty="0">
                <a:solidFill>
                  <a:srgbClr val="0070C0"/>
                </a:solidFill>
              </a:rPr>
              <a:t>mora imati </a:t>
            </a:r>
            <a:r>
              <a:rPr lang="pl-PL" sz="2000" i="1" dirty="0">
                <a:solidFill>
                  <a:srgbClr val="0070C0"/>
                </a:solidFill>
              </a:rPr>
              <a:t>plan uzorkovanja i postupke za uzorkovanje </a:t>
            </a:r>
            <a:r>
              <a:rPr lang="pl-PL" sz="2000" dirty="0">
                <a:solidFill>
                  <a:srgbClr val="0070C0"/>
                </a:solidFill>
              </a:rPr>
              <a:t>kad provodi uzorkovanje tvari, materijala ili proizvoda </a:t>
            </a:r>
            <a:r>
              <a:rPr lang="pl-PL" sz="2000" b="1" dirty="0">
                <a:solidFill>
                  <a:srgbClr val="0070C0"/>
                </a:solidFill>
              </a:rPr>
              <a:t>koji se zatim ispituju ili umjeravaju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imati postupke za bilježenje bitnih podataka i postupaka koji se odnose na uzorkovanje koje čini dio ispitivanja ili umjeravanja koje se poduzima.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Svi se zapisi o  uzorkovanju moraju ispravno voditi.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948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5.8 RUKOVANJE PREDMETIMA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imati postupke za </a:t>
            </a:r>
            <a:r>
              <a:rPr lang="pl-PL" sz="2000" i="1" dirty="0">
                <a:solidFill>
                  <a:srgbClr val="0070C0"/>
                </a:solidFill>
              </a:rPr>
              <a:t>prijevoz, prijam, rukovanje, zaštitu, skladištenje, </a:t>
            </a:r>
            <a:r>
              <a:rPr lang="pl-PL" sz="2000" i="1" dirty="0" smtClean="0">
                <a:solidFill>
                  <a:srgbClr val="0070C0"/>
                </a:solidFill>
              </a:rPr>
              <a:t>čuvanje ili </a:t>
            </a:r>
            <a:r>
              <a:rPr lang="pl-PL" sz="2000" i="1" dirty="0">
                <a:solidFill>
                  <a:srgbClr val="0070C0"/>
                </a:solidFill>
              </a:rPr>
              <a:t>raspolaganje predmetima </a:t>
            </a:r>
            <a:r>
              <a:rPr lang="pl-PL" sz="2000" dirty="0">
                <a:solidFill>
                  <a:srgbClr val="0070C0"/>
                </a:solidFill>
              </a:rPr>
              <a:t>koji se ispituju </a:t>
            </a:r>
            <a:r>
              <a:rPr lang="pl-PL" sz="2000" dirty="0" smtClean="0">
                <a:solidFill>
                  <a:srgbClr val="0070C0"/>
                </a:solidFill>
              </a:rPr>
              <a:t>ili </a:t>
            </a:r>
            <a:r>
              <a:rPr lang="pl-PL" sz="2000" dirty="0">
                <a:solidFill>
                  <a:srgbClr val="0070C0"/>
                </a:solidFill>
              </a:rPr>
              <a:t>umjeravaju, uključujući sve odredbe nužne za zaštitu cjelovitosti predmeta koji ispituju ili umjeravaju i zaštitu interesa laboratorija ili </a:t>
            </a:r>
            <a:r>
              <a:rPr lang="pl-PL" sz="2000" dirty="0" smtClean="0">
                <a:solidFill>
                  <a:srgbClr val="0070C0"/>
                </a:solidFill>
              </a:rPr>
              <a:t>kupca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it-IT" sz="2000" dirty="0" err="1">
                <a:solidFill>
                  <a:srgbClr val="0070C0"/>
                </a:solidFill>
              </a:rPr>
              <a:t>Laboratorij</a:t>
            </a:r>
            <a:r>
              <a:rPr lang="it-IT" sz="2000" dirty="0">
                <a:solidFill>
                  <a:srgbClr val="0070C0"/>
                </a:solidFill>
              </a:rPr>
              <a:t> mora imati </a:t>
            </a:r>
            <a:r>
              <a:rPr lang="it-IT" sz="2000" dirty="0" err="1">
                <a:solidFill>
                  <a:srgbClr val="0070C0"/>
                </a:solidFill>
              </a:rPr>
              <a:t>sustav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prepoznavanja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predmeta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ispitivanja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smtClean="0">
                <a:solidFill>
                  <a:srgbClr val="0070C0"/>
                </a:solidFill>
              </a:rPr>
              <a:t>ili </a:t>
            </a:r>
            <a:r>
              <a:rPr lang="it-IT" sz="2000" dirty="0" err="1">
                <a:solidFill>
                  <a:srgbClr val="0070C0"/>
                </a:solidFill>
              </a:rPr>
              <a:t>umjeravanja</a:t>
            </a:r>
            <a:r>
              <a:rPr lang="it-IT" sz="2000" dirty="0" smtClean="0">
                <a:solidFill>
                  <a:srgbClr val="0070C0"/>
                </a:solidFill>
              </a:rPr>
              <a:t>.</a:t>
            </a:r>
            <a:endParaRPr lang="hr-HR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hr-HR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Prepoznavanje mora biti zadržano tijekom cijeloga boravka predmeta u </a:t>
            </a:r>
            <a:r>
              <a:rPr lang="pl-PL" sz="2000" dirty="0" smtClean="0">
                <a:solidFill>
                  <a:srgbClr val="0070C0"/>
                </a:solidFill>
              </a:rPr>
              <a:t>laboratoriju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</a:t>
            </a:r>
            <a:r>
              <a:rPr lang="pl-PL" sz="2000" dirty="0">
                <a:solidFill>
                  <a:srgbClr val="0070C0"/>
                </a:solidFill>
              </a:rPr>
              <a:t>se mora planirati i provoditi tako da osigura da se predmeti ne mogu zamijeniti fizički ili kad se upućuje na njih u zapisima ili drugim dokumentima</a:t>
            </a:r>
          </a:p>
        </p:txBody>
      </p:sp>
    </p:spTree>
    <p:extLst>
      <p:ext uri="{BB962C8B-B14F-4D97-AF65-F5344CB8AC3E}">
        <p14:creationId xmlns:p14="http://schemas.microsoft.com/office/powerpoint/2010/main" val="39267104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POVIJESNA POZADINA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ISO/IEC 17025 </a:t>
            </a:r>
            <a:r>
              <a:rPr lang="pl-PL" sz="2000" dirty="0" smtClean="0">
                <a:solidFill>
                  <a:srgbClr val="0070C0"/>
                </a:solidFill>
              </a:rPr>
              <a:t>međunarodno je priznata norma za osposobljenost laboratorija. Putem sustava akreditacije, rezultati akreditiranih laboratorija diljem svijeta međusobno se priznaju bez dodatnih provjera.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ISO/IEC 17025 osnova je za akreditaciju laboratorija. Koriste ju sva akreditacijska tijela u svijetu kao temeljni dokument kojim laboratoriji dokazuju svoju osposobljenost.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ISO/IEC 17025 obuhvaća zahtjeve koji se tiču upravljanja (usklađeno sa ISO 9001) i tehničke zahtjeve koji se odnose na konkretne aktivnosti laboratorija.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059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5.8 RUKOVANJE PREDMETIMA ISPITIVANJA I UMJERAVANJA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</a:t>
            </a:r>
            <a:r>
              <a:rPr lang="pl-PL" sz="2000" dirty="0" smtClean="0">
                <a:solidFill>
                  <a:srgbClr val="0070C0"/>
                </a:solidFill>
              </a:rPr>
              <a:t>mora po primitku </a:t>
            </a:r>
            <a:r>
              <a:rPr lang="pl-PL" sz="2000" dirty="0">
                <a:solidFill>
                  <a:srgbClr val="0070C0"/>
                </a:solidFill>
              </a:rPr>
              <a:t>predmeta za ispitivanje ili umjeravanje </a:t>
            </a:r>
            <a:r>
              <a:rPr lang="pl-PL" sz="2000" dirty="0" smtClean="0">
                <a:solidFill>
                  <a:srgbClr val="0070C0"/>
                </a:solidFill>
              </a:rPr>
              <a:t>zabilježiti </a:t>
            </a:r>
            <a:r>
              <a:rPr lang="pl-PL" sz="2000" dirty="0">
                <a:solidFill>
                  <a:srgbClr val="0070C0"/>
                </a:solidFill>
              </a:rPr>
              <a:t>neobičnosti ili odstupanja od uobičajenih ili utvrđenih uvjeta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imati postupke i prikladne prostore i opremu da se tijekom skladištenja izbjegne kvarenje značajka, gubitak ili oštećenje predmeta koji se ispituje ili </a:t>
            </a:r>
            <a:r>
              <a:rPr lang="pl-PL" sz="2000" dirty="0" smtClean="0">
                <a:solidFill>
                  <a:srgbClr val="0070C0"/>
                </a:solidFill>
              </a:rPr>
              <a:t>umjerava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Kad se predmeti trebaju skladištiti ili prilagođivati pod utvrđenim okolišnim uvjetima, ti se uvjeti moraju održavati, nadzirati i bilježiti</a:t>
            </a:r>
          </a:p>
        </p:txBody>
      </p:sp>
    </p:spTree>
    <p:extLst>
      <p:ext uri="{BB962C8B-B14F-4D97-AF65-F5344CB8AC3E}">
        <p14:creationId xmlns:p14="http://schemas.microsoft.com/office/powerpoint/2010/main" val="42858775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5.9 OSIGURAVANJE KVALITETE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imati postupke za upravljanje kvalitetom koji služe za nadzor nad valjanošću poduzetih ispitivanja i </a:t>
            </a:r>
            <a:r>
              <a:rPr lang="pl-PL" sz="2000" dirty="0" smtClean="0">
                <a:solidFill>
                  <a:srgbClr val="0070C0"/>
                </a:solidFill>
              </a:rPr>
              <a:t>umjeravanja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Kontrola kvalitete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i="1" dirty="0">
                <a:solidFill>
                  <a:srgbClr val="0070C0"/>
                </a:solidFill>
              </a:rPr>
              <a:t>quality control</a:t>
            </a:r>
            <a:r>
              <a:rPr lang="pl-PL" sz="2000" dirty="0">
                <a:solidFill>
                  <a:srgbClr val="0070C0"/>
                </a:solidFill>
              </a:rPr>
              <a:t>) jesu </a:t>
            </a:r>
            <a:r>
              <a:rPr lang="pl-PL" sz="2000" dirty="0" smtClean="0">
                <a:solidFill>
                  <a:srgbClr val="0070C0"/>
                </a:solidFill>
              </a:rPr>
              <a:t>radne tehnike </a:t>
            </a:r>
            <a:r>
              <a:rPr lang="pl-PL" sz="2000" dirty="0">
                <a:solidFill>
                  <a:srgbClr val="0070C0"/>
                </a:solidFill>
              </a:rPr>
              <a:t>i radnje koje se poduzimaju radi </a:t>
            </a:r>
            <a:r>
              <a:rPr lang="pl-PL" sz="2000" dirty="0" smtClean="0">
                <a:solidFill>
                  <a:srgbClr val="0070C0"/>
                </a:solidFill>
              </a:rPr>
              <a:t>ispunjenja zahtjeva </a:t>
            </a:r>
            <a:r>
              <a:rPr lang="pl-PL" sz="2000" dirty="0">
                <a:solidFill>
                  <a:srgbClr val="0070C0"/>
                </a:solidFill>
              </a:rPr>
              <a:t>koji se tiču kvalitete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Osiguranje kvalitete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i="1" dirty="0">
                <a:solidFill>
                  <a:srgbClr val="0070C0"/>
                </a:solidFill>
              </a:rPr>
              <a:t>quality assurance</a:t>
            </a:r>
            <a:r>
              <a:rPr lang="pl-PL" sz="2000" dirty="0" smtClean="0">
                <a:solidFill>
                  <a:srgbClr val="0070C0"/>
                </a:solidFill>
              </a:rPr>
              <a:t>) obuhvaća </a:t>
            </a:r>
            <a:r>
              <a:rPr lang="pl-PL" sz="2000" dirty="0">
                <a:solidFill>
                  <a:srgbClr val="0070C0"/>
                </a:solidFill>
              </a:rPr>
              <a:t>sveukupne mjere sustava kvalitete </a:t>
            </a:r>
            <a:r>
              <a:rPr lang="pl-PL" sz="2000" dirty="0" smtClean="0">
                <a:solidFill>
                  <a:srgbClr val="0070C0"/>
                </a:solidFill>
              </a:rPr>
              <a:t>koje osiguravaju </a:t>
            </a:r>
            <a:r>
              <a:rPr lang="pl-PL" sz="2000" dirty="0">
                <a:solidFill>
                  <a:srgbClr val="0070C0"/>
                </a:solidFill>
              </a:rPr>
              <a:t>odgovarajuće povjerenje da će zahtjevi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kvalitete biti ispunjeni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Laboratorij mora razviti strategiju </a:t>
            </a:r>
            <a:r>
              <a:rPr lang="pl-PL" sz="2000" dirty="0" smtClean="0">
                <a:solidFill>
                  <a:srgbClr val="0070C0"/>
                </a:solidFill>
              </a:rPr>
              <a:t>kontrole kvalitete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116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5.9 OSIGURAVANJE KVALITETE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Strategija kontrole kvalitete obuhvaća primjenu odgovarućih mjera kojima se dokazuje kvaliteta rezultata.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 mjere mogu biti unutrašnje ili vanjske.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 mora razviti program kontrole kvalitete, koji obuhvaća primjenjive vanjske i unutrašnje mjere kontrole kvalitete.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Podaci kontrole kvalitete moraju se analizirati i kad se ustanovi da su izvan unaprijed utvrđenih kriterija, mora se poduzeti planirana radnja za ispravak problema i sprečavanje prikazivanja neispravnih rezultata.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023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5.9 OSIGURAVANJE KVALITETE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Unutrašnje mjere kontrole kvalitete </a:t>
            </a:r>
            <a:r>
              <a:rPr lang="pl-PL" sz="2000" dirty="0" smtClean="0">
                <a:solidFill>
                  <a:srgbClr val="0070C0"/>
                </a:solidFill>
              </a:rPr>
              <a:t>su npr.: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a) uporaba referentnih </a:t>
            </a:r>
            <a:r>
              <a:rPr lang="pl-PL" sz="2000" dirty="0">
                <a:solidFill>
                  <a:srgbClr val="0070C0"/>
                </a:solidFill>
              </a:rPr>
              <a:t>materijala ili materijala za kontrolu </a:t>
            </a:r>
            <a:r>
              <a:rPr lang="pl-PL" sz="2000" dirty="0" smtClean="0">
                <a:solidFill>
                  <a:srgbClr val="0070C0"/>
                </a:solidFill>
              </a:rPr>
              <a:t>kvalitete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b) </a:t>
            </a:r>
            <a:r>
              <a:rPr lang="pl-PL" sz="2000" dirty="0" smtClean="0">
                <a:solidFill>
                  <a:srgbClr val="0070C0"/>
                </a:solidFill>
              </a:rPr>
              <a:t>uporaba sljedivih </a:t>
            </a:r>
            <a:r>
              <a:rPr lang="pl-PL" sz="2000" dirty="0">
                <a:solidFill>
                  <a:srgbClr val="0070C0"/>
                </a:solidFill>
              </a:rPr>
              <a:t>zamjenskih instrumenata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c</a:t>
            </a:r>
            <a:r>
              <a:rPr lang="pl-PL" sz="2000" dirty="0">
                <a:solidFill>
                  <a:srgbClr val="0070C0"/>
                </a:solidFill>
              </a:rPr>
              <a:t>) funkcionalne provjere mjerne i ispitne </a:t>
            </a:r>
            <a:r>
              <a:rPr lang="pl-PL" sz="2000" dirty="0" smtClean="0">
                <a:solidFill>
                  <a:srgbClr val="0070C0"/>
                </a:solidFill>
              </a:rPr>
              <a:t>opreme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d) </a:t>
            </a:r>
            <a:r>
              <a:rPr lang="pl-PL" sz="2000" dirty="0" smtClean="0">
                <a:solidFill>
                  <a:srgbClr val="0070C0"/>
                </a:solidFill>
              </a:rPr>
              <a:t>uporaba </a:t>
            </a:r>
            <a:r>
              <a:rPr lang="pl-PL" sz="2000" dirty="0">
                <a:solidFill>
                  <a:srgbClr val="0070C0"/>
                </a:solidFill>
              </a:rPr>
              <a:t>kontrolnih ili radnih etalona s kontrolnim </a:t>
            </a:r>
            <a:r>
              <a:rPr lang="pl-PL" sz="2000" dirty="0" smtClean="0">
                <a:solidFill>
                  <a:srgbClr val="0070C0"/>
                </a:solidFill>
              </a:rPr>
              <a:t>kartama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e) međuprovjere mjerne </a:t>
            </a:r>
            <a:r>
              <a:rPr lang="pl-PL" sz="2000" dirty="0" smtClean="0">
                <a:solidFill>
                  <a:srgbClr val="0070C0"/>
                </a:solidFill>
              </a:rPr>
              <a:t>opreme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f) ponavljanje ispitivanja ili umjeravanja korištenjem iste ili različite </a:t>
            </a:r>
            <a:r>
              <a:rPr lang="pl-PL" sz="2000" dirty="0" smtClean="0">
                <a:solidFill>
                  <a:srgbClr val="0070C0"/>
                </a:solidFill>
              </a:rPr>
              <a:t>metode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g) ponovljeno ispitivanje ili umjeravanje zadržanih </a:t>
            </a:r>
            <a:r>
              <a:rPr lang="pl-PL" sz="2000" dirty="0" smtClean="0">
                <a:solidFill>
                  <a:srgbClr val="0070C0"/>
                </a:solidFill>
              </a:rPr>
              <a:t>predmeta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h) </a:t>
            </a:r>
            <a:r>
              <a:rPr lang="pl-PL" sz="2000" dirty="0" smtClean="0">
                <a:solidFill>
                  <a:srgbClr val="0070C0"/>
                </a:solidFill>
              </a:rPr>
              <a:t>korelacija </a:t>
            </a:r>
            <a:r>
              <a:rPr lang="pl-PL" sz="2000" dirty="0">
                <a:solidFill>
                  <a:srgbClr val="0070C0"/>
                </a:solidFill>
              </a:rPr>
              <a:t>rezultata za različita  svojstva nekog </a:t>
            </a:r>
            <a:r>
              <a:rPr lang="pl-PL" sz="2000" dirty="0" smtClean="0">
                <a:solidFill>
                  <a:srgbClr val="0070C0"/>
                </a:solidFill>
              </a:rPr>
              <a:t>predmeta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i) </a:t>
            </a:r>
            <a:r>
              <a:rPr lang="pl-PL" sz="2000" dirty="0" smtClean="0">
                <a:solidFill>
                  <a:srgbClr val="0070C0"/>
                </a:solidFill>
              </a:rPr>
              <a:t>unutarlaboratorijske usporedbe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k) ispitivanje slijepih </a:t>
            </a:r>
            <a:r>
              <a:rPr lang="pl-PL" sz="2000" dirty="0" smtClean="0">
                <a:solidFill>
                  <a:srgbClr val="0070C0"/>
                </a:solidFill>
              </a:rPr>
              <a:t>uzoraka ...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315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5.9 OSIGURAVANJE KVALITETE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Vanjske mjere kontrole kvalitete </a:t>
            </a:r>
            <a:r>
              <a:rPr lang="pl-PL" sz="2000" dirty="0" smtClean="0">
                <a:solidFill>
                  <a:srgbClr val="0070C0"/>
                </a:solidFill>
              </a:rPr>
              <a:t>su: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međulaboratorijske usporedbe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isptitivanja sposobnosti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Međulaboratorijska usporedba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i="1" dirty="0" smtClean="0">
                <a:solidFill>
                  <a:srgbClr val="0070C0"/>
                </a:solidFill>
              </a:rPr>
              <a:t>interlaboratory comparison</a:t>
            </a:r>
            <a:r>
              <a:rPr lang="pl-PL" sz="2000" dirty="0">
                <a:solidFill>
                  <a:srgbClr val="0070C0"/>
                </a:solidFill>
              </a:rPr>
              <a:t>) je organizacija, izvedba i </a:t>
            </a:r>
            <a:r>
              <a:rPr lang="pl-PL" sz="2000" dirty="0" smtClean="0">
                <a:solidFill>
                  <a:srgbClr val="0070C0"/>
                </a:solidFill>
              </a:rPr>
              <a:t>vrednovanje mjerenja </a:t>
            </a:r>
            <a:r>
              <a:rPr lang="pl-PL" sz="2000" dirty="0">
                <a:solidFill>
                  <a:srgbClr val="0070C0"/>
                </a:solidFill>
              </a:rPr>
              <a:t>ili ispitivanja istih ili sličnih </a:t>
            </a:r>
            <a:r>
              <a:rPr lang="pl-PL" sz="2000" dirty="0" smtClean="0">
                <a:solidFill>
                  <a:srgbClr val="0070C0"/>
                </a:solidFill>
              </a:rPr>
              <a:t>predmeta ispitivanja </a:t>
            </a:r>
            <a:r>
              <a:rPr lang="pl-PL" sz="2000" dirty="0">
                <a:solidFill>
                  <a:srgbClr val="0070C0"/>
                </a:solidFill>
              </a:rPr>
              <a:t>u dva ili više laboratorija </a:t>
            </a:r>
            <a:r>
              <a:rPr lang="pl-PL" sz="2000" i="1" dirty="0" smtClean="0">
                <a:solidFill>
                  <a:srgbClr val="0070C0"/>
                </a:solidFill>
              </a:rPr>
              <a:t>prema unaprijed </a:t>
            </a:r>
            <a:r>
              <a:rPr lang="pl-PL" sz="2000" i="1" dirty="0">
                <a:solidFill>
                  <a:srgbClr val="0070C0"/>
                </a:solidFill>
              </a:rPr>
              <a:t>određenim uvjetima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Ispitivanje sposobnosti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i="1" dirty="0">
                <a:solidFill>
                  <a:srgbClr val="0070C0"/>
                </a:solidFill>
              </a:rPr>
              <a:t>proficiency </a:t>
            </a:r>
            <a:r>
              <a:rPr lang="pl-PL" sz="2000" i="1" dirty="0" smtClean="0">
                <a:solidFill>
                  <a:srgbClr val="0070C0"/>
                </a:solidFill>
              </a:rPr>
              <a:t>testing</a:t>
            </a:r>
            <a:r>
              <a:rPr lang="pl-PL" sz="2000" dirty="0" smtClean="0">
                <a:solidFill>
                  <a:srgbClr val="0070C0"/>
                </a:solidFill>
              </a:rPr>
              <a:t>, ’’PT’’) je </a:t>
            </a:r>
            <a:r>
              <a:rPr lang="pl-PL" sz="2000" i="1" dirty="0" smtClean="0">
                <a:solidFill>
                  <a:srgbClr val="0070C0"/>
                </a:solidFill>
              </a:rPr>
              <a:t>vrednovanje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izvedbe sudionika </a:t>
            </a:r>
            <a:r>
              <a:rPr lang="pl-PL" sz="2000" i="1" dirty="0">
                <a:solidFill>
                  <a:srgbClr val="0070C0"/>
                </a:solidFill>
              </a:rPr>
              <a:t>prema </a:t>
            </a:r>
            <a:r>
              <a:rPr lang="pl-PL" sz="2000" i="1" dirty="0" smtClean="0">
                <a:solidFill>
                  <a:srgbClr val="0070C0"/>
                </a:solidFill>
              </a:rPr>
              <a:t>unaprijed utvrđenim </a:t>
            </a:r>
            <a:r>
              <a:rPr lang="pl-PL" sz="2000" i="1" dirty="0">
                <a:solidFill>
                  <a:srgbClr val="0070C0"/>
                </a:solidFill>
              </a:rPr>
              <a:t>kriterijima </a:t>
            </a:r>
            <a:r>
              <a:rPr lang="pl-PL" sz="2000" dirty="0">
                <a:solidFill>
                  <a:srgbClr val="0070C0"/>
                </a:solidFill>
              </a:rPr>
              <a:t>pomoću </a:t>
            </a:r>
            <a:r>
              <a:rPr lang="pl-PL" sz="2000" dirty="0" smtClean="0">
                <a:solidFill>
                  <a:srgbClr val="0070C0"/>
                </a:solidFill>
              </a:rPr>
              <a:t>međulaboratorijskih usporedbi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4335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5.10 PRIKAZIVANJE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Rezultati svakog </a:t>
            </a:r>
            <a:r>
              <a:rPr lang="pl-PL" sz="2000" dirty="0" smtClean="0">
                <a:solidFill>
                  <a:srgbClr val="0070C0"/>
                </a:solidFill>
              </a:rPr>
              <a:t>ispitivanja ili </a:t>
            </a:r>
            <a:r>
              <a:rPr lang="pl-PL" sz="2000" dirty="0">
                <a:solidFill>
                  <a:srgbClr val="0070C0"/>
                </a:solidFill>
              </a:rPr>
              <a:t>umjeravanja </a:t>
            </a:r>
            <a:r>
              <a:rPr lang="pl-PL" sz="2000" dirty="0" smtClean="0">
                <a:solidFill>
                  <a:srgbClr val="0070C0"/>
                </a:solidFill>
              </a:rPr>
              <a:t>koja </a:t>
            </a:r>
            <a:r>
              <a:rPr lang="pl-PL" sz="2000" dirty="0">
                <a:solidFill>
                  <a:srgbClr val="0070C0"/>
                </a:solidFill>
              </a:rPr>
              <a:t>provodi laboratorij moraju se prikazivati točno, jasno, nedvosmisleno i objektivno te u skladu sa svim posebnim uputama u ispitnim i umjernim metodama.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Rezultati se daju u obliku: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dirty="0" smtClean="0">
                <a:solidFill>
                  <a:srgbClr val="0070C0"/>
                </a:solidFill>
              </a:rPr>
              <a:t>ispitnog izvještaja </a:t>
            </a:r>
            <a:r>
              <a:rPr lang="pl-PL" sz="2000" dirty="0" smtClean="0">
                <a:solidFill>
                  <a:srgbClr val="0070C0"/>
                </a:solidFill>
              </a:rPr>
              <a:t>(rezultati ispitivanja; izdaje ispitni laboratorij)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dirty="0" smtClean="0">
                <a:solidFill>
                  <a:srgbClr val="0070C0"/>
                </a:solidFill>
              </a:rPr>
              <a:t>potvrde (certifikata) o umjeravanju </a:t>
            </a:r>
            <a:r>
              <a:rPr lang="pl-PL" sz="2000" dirty="0" smtClean="0">
                <a:solidFill>
                  <a:srgbClr val="0070C0"/>
                </a:solidFill>
              </a:rPr>
              <a:t>(rezultati umjeravanja; izdaje umjerni laboraotrij)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b="1" dirty="0">
                <a:solidFill>
                  <a:srgbClr val="0070C0"/>
                </a:solidFill>
              </a:rPr>
              <a:t>i</a:t>
            </a:r>
            <a:r>
              <a:rPr lang="pl-PL" sz="2000" b="1" dirty="0" smtClean="0">
                <a:solidFill>
                  <a:srgbClr val="0070C0"/>
                </a:solidFill>
              </a:rPr>
              <a:t>zvještaja o uzorkovanju </a:t>
            </a:r>
            <a:r>
              <a:rPr lang="pl-PL" sz="2000" dirty="0" smtClean="0">
                <a:solidFill>
                  <a:srgbClr val="0070C0"/>
                </a:solidFill>
              </a:rPr>
              <a:t>(rezultati uzorkovanja; izdaje ispitni ili umjerni laboratorij koji je uzorkovao)</a:t>
            </a:r>
          </a:p>
        </p:txBody>
      </p:sp>
    </p:spTree>
    <p:extLst>
      <p:ext uri="{BB962C8B-B14F-4D97-AF65-F5344CB8AC3E}">
        <p14:creationId xmlns:p14="http://schemas.microsoft.com/office/powerpoint/2010/main" val="4528770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5.10 PRIKAZIVANJE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Ispitni izvještaji ili potvrde o umjeravanju moraju sadržavati: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a) </a:t>
            </a:r>
            <a:r>
              <a:rPr lang="pl-PL" sz="2000" b="1" dirty="0" smtClean="0">
                <a:solidFill>
                  <a:srgbClr val="0070C0"/>
                </a:solidFill>
              </a:rPr>
              <a:t>naslov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(npr. "Ispitni izvještaj" ili "Potvrda o umjeravanju</a:t>
            </a:r>
            <a:r>
              <a:rPr lang="pl-PL" sz="2000" dirty="0" smtClean="0">
                <a:solidFill>
                  <a:srgbClr val="0070C0"/>
                </a:solidFill>
              </a:rPr>
              <a:t>")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b) </a:t>
            </a:r>
            <a:r>
              <a:rPr lang="pl-PL" sz="2000" b="1" dirty="0" smtClean="0">
                <a:solidFill>
                  <a:srgbClr val="0070C0"/>
                </a:solidFill>
              </a:rPr>
              <a:t>naziv </a:t>
            </a:r>
            <a:r>
              <a:rPr lang="pl-PL" sz="2000" b="1" dirty="0">
                <a:solidFill>
                  <a:srgbClr val="0070C0"/>
                </a:solidFill>
              </a:rPr>
              <a:t>i adresu laboratorija </a:t>
            </a:r>
            <a:r>
              <a:rPr lang="pl-PL" sz="2000" dirty="0">
                <a:solidFill>
                  <a:srgbClr val="0070C0"/>
                </a:solidFill>
              </a:rPr>
              <a:t>i mjesto na kojemu su </a:t>
            </a:r>
            <a:r>
              <a:rPr lang="pl-PL" sz="2000" dirty="0" smtClean="0">
                <a:solidFill>
                  <a:srgbClr val="0070C0"/>
                </a:solidFill>
              </a:rPr>
              <a:t>provedene aktivnosti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c) </a:t>
            </a:r>
            <a:r>
              <a:rPr lang="pl-PL" sz="2000" b="1" dirty="0" smtClean="0">
                <a:solidFill>
                  <a:srgbClr val="0070C0"/>
                </a:solidFill>
              </a:rPr>
              <a:t>jedinstvenu oznaku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</a:t>
            </a:r>
            <a:r>
              <a:rPr lang="pl-PL" sz="2000" b="1" dirty="0" smtClean="0">
                <a:solidFill>
                  <a:srgbClr val="0070C0"/>
                </a:solidFill>
              </a:rPr>
              <a:t>) naziv </a:t>
            </a:r>
            <a:r>
              <a:rPr lang="pl-PL" sz="2000" b="1" dirty="0">
                <a:solidFill>
                  <a:srgbClr val="0070C0"/>
                </a:solidFill>
              </a:rPr>
              <a:t>i adresu kupca</a:t>
            </a:r>
            <a:r>
              <a:rPr lang="pl-PL" sz="2000" dirty="0">
                <a:solidFill>
                  <a:srgbClr val="0070C0"/>
                </a:solidFill>
              </a:rPr>
              <a:t>;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e) </a:t>
            </a:r>
            <a:r>
              <a:rPr lang="pl-PL" sz="2000" b="1" dirty="0" smtClean="0">
                <a:solidFill>
                  <a:srgbClr val="0070C0"/>
                </a:solidFill>
              </a:rPr>
              <a:t>oznaku </a:t>
            </a:r>
            <a:r>
              <a:rPr lang="pl-PL" sz="2000" b="1" dirty="0">
                <a:solidFill>
                  <a:srgbClr val="0070C0"/>
                </a:solidFill>
              </a:rPr>
              <a:t>upotrijebljene </a:t>
            </a:r>
            <a:r>
              <a:rPr lang="pl-PL" sz="2000" b="1" dirty="0" smtClean="0">
                <a:solidFill>
                  <a:srgbClr val="0070C0"/>
                </a:solidFill>
              </a:rPr>
              <a:t>metode</a:t>
            </a: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f) </a:t>
            </a:r>
            <a:r>
              <a:rPr lang="pl-PL" sz="2000" b="1" dirty="0" smtClean="0">
                <a:solidFill>
                  <a:srgbClr val="0070C0"/>
                </a:solidFill>
              </a:rPr>
              <a:t>opis </a:t>
            </a:r>
            <a:r>
              <a:rPr lang="pl-PL" sz="2000" b="1" dirty="0">
                <a:solidFill>
                  <a:srgbClr val="0070C0"/>
                </a:solidFill>
              </a:rPr>
              <a:t>i stanje predmeta </a:t>
            </a:r>
            <a:r>
              <a:rPr lang="pl-PL" sz="2000" dirty="0">
                <a:solidFill>
                  <a:srgbClr val="0070C0"/>
                </a:solidFill>
              </a:rPr>
              <a:t>koji se ispituje ili umjerava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g) </a:t>
            </a:r>
            <a:r>
              <a:rPr lang="pl-PL" sz="2000" b="1" dirty="0" smtClean="0">
                <a:solidFill>
                  <a:srgbClr val="0070C0"/>
                </a:solidFill>
              </a:rPr>
              <a:t>datum </a:t>
            </a:r>
            <a:r>
              <a:rPr lang="pl-PL" sz="2000" b="1" dirty="0">
                <a:solidFill>
                  <a:srgbClr val="0070C0"/>
                </a:solidFill>
              </a:rPr>
              <a:t>preuzimanja predmeta </a:t>
            </a:r>
            <a:r>
              <a:rPr lang="pl-PL" sz="2000" dirty="0">
                <a:solidFill>
                  <a:srgbClr val="0070C0"/>
                </a:solidFill>
              </a:rPr>
              <a:t>koji se ispituje ili umjerava gdje je to kritično za valjanost i primjenu rezultata i datum(e) provedbe ispitivanja ili </a:t>
            </a:r>
            <a:r>
              <a:rPr lang="pl-PL" sz="2000" dirty="0" smtClean="0">
                <a:solidFill>
                  <a:srgbClr val="0070C0"/>
                </a:solidFill>
              </a:rPr>
              <a:t>umjeravanja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8777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5.10 PRIKAZIVANJE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h) </a:t>
            </a:r>
            <a:r>
              <a:rPr lang="pl-PL" sz="2000" b="1" dirty="0" smtClean="0">
                <a:solidFill>
                  <a:srgbClr val="0070C0"/>
                </a:solidFill>
              </a:rPr>
              <a:t>oznaku </a:t>
            </a:r>
            <a:r>
              <a:rPr lang="pl-PL" sz="2000" b="1" dirty="0">
                <a:solidFill>
                  <a:srgbClr val="0070C0"/>
                </a:solidFill>
              </a:rPr>
              <a:t>plana uzorkovanja i postupaka </a:t>
            </a:r>
            <a:r>
              <a:rPr lang="pl-PL" sz="2000" dirty="0">
                <a:solidFill>
                  <a:srgbClr val="0070C0"/>
                </a:solidFill>
              </a:rPr>
              <a:t>koje upotrebljava laboratorij ili druga tijela gdje su oni važni za valjanost ili primjenu rezultata;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i) </a:t>
            </a:r>
            <a:r>
              <a:rPr lang="pl-PL" sz="2000" b="1" dirty="0" smtClean="0">
                <a:solidFill>
                  <a:srgbClr val="0070C0"/>
                </a:solidFill>
              </a:rPr>
              <a:t>rezultate </a:t>
            </a:r>
            <a:r>
              <a:rPr lang="pl-PL" sz="2000" b="1" dirty="0">
                <a:solidFill>
                  <a:srgbClr val="0070C0"/>
                </a:solidFill>
              </a:rPr>
              <a:t>ispitivanja ili umjeravanja</a:t>
            </a:r>
            <a:r>
              <a:rPr lang="pl-PL" sz="2000" dirty="0">
                <a:solidFill>
                  <a:srgbClr val="0070C0"/>
                </a:solidFill>
              </a:rPr>
              <a:t>, gdje je primjereno s mjernim jedinicama;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j) ime, </a:t>
            </a:r>
            <a:r>
              <a:rPr lang="pl-PL" sz="2000" dirty="0">
                <a:solidFill>
                  <a:srgbClr val="0070C0"/>
                </a:solidFill>
              </a:rPr>
              <a:t>funkciju </a:t>
            </a:r>
            <a:r>
              <a:rPr lang="pl-PL" sz="2000" dirty="0" smtClean="0">
                <a:solidFill>
                  <a:srgbClr val="0070C0"/>
                </a:solidFill>
              </a:rPr>
              <a:t>i potpis </a:t>
            </a:r>
            <a:r>
              <a:rPr lang="pl-PL" sz="2000" dirty="0">
                <a:solidFill>
                  <a:srgbClr val="0070C0"/>
                </a:solidFill>
              </a:rPr>
              <a:t>ili istovrijednu oznaku osobe koja </a:t>
            </a:r>
            <a:r>
              <a:rPr lang="pl-PL" sz="2000" dirty="0" smtClean="0">
                <a:solidFill>
                  <a:srgbClr val="0070C0"/>
                </a:solidFill>
              </a:rPr>
              <a:t>odobrava ispitni </a:t>
            </a:r>
            <a:r>
              <a:rPr lang="pl-PL" sz="2000" dirty="0">
                <a:solidFill>
                  <a:srgbClr val="0070C0"/>
                </a:solidFill>
              </a:rPr>
              <a:t>izvještaj ili potvrdu o umjeravanju;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k) gdje </a:t>
            </a:r>
            <a:r>
              <a:rPr lang="pl-PL" sz="2000" dirty="0">
                <a:solidFill>
                  <a:srgbClr val="0070C0"/>
                </a:solidFill>
              </a:rPr>
              <a:t>je to bitno, </a:t>
            </a:r>
            <a:r>
              <a:rPr lang="pl-PL" sz="2000" b="1" dirty="0">
                <a:solidFill>
                  <a:srgbClr val="0070C0"/>
                </a:solidFill>
              </a:rPr>
              <a:t>izjavu da se rezultati odnose samo na predmete koji su ispitani ili umjereni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4619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5.10 PRIKAZIVANJE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Mišljenja i tumačenja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Kad se uključuju mišljenja i tumačenja, laboratorij mora dokumentirati osnovu na temelju koje se daju ta mišljenja i tumačenja.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ispitnome izvještaju mišljenja i tumačenja moraju se jasno označiti kao takva.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Mišljenja i tumačenja ne ulaze u akreditaciju! (politika akreditacijskih tijela!)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963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5.10 PRIKAZIVANJE REZULTATA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Elektronički prijenos rezultata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U slučaju prijenosa rezultata ispitivanja ili umjeravanja telefonom, teleksom, telefaksom ili drugim elektroničkim ili elektromagnetskim sredstvima moraju biti ispunjeni zahtjevi ove međunarodne norme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Oblik izvještaja i potvrda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Izvještaj se mora oblikovati tako da bude prilagođen svakoj vrsti ispitivanja ili umjeravanja koja se provode te da se svede na najmanju mjeru mogućnost pogrešnog razumijevanja ili </a:t>
            </a:r>
            <a:r>
              <a:rPr lang="pl-PL" sz="2000" dirty="0" smtClean="0">
                <a:solidFill>
                  <a:srgbClr val="0070C0"/>
                </a:solidFill>
              </a:rPr>
              <a:t>zloporabe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265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POVIJESNA POZADINA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1989. godine </a:t>
            </a:r>
            <a:r>
              <a:rPr lang="pl-PL" sz="2000" dirty="0" smtClean="0">
                <a:solidFill>
                  <a:srgbClr val="0070C0"/>
                </a:solidFill>
              </a:rPr>
              <a:t>objavljena je europska norma EN 45001:1989, koja je preteča međunarodne norme HRN EN ISO/EC 17025.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Kad se sustav akreditacije počeo razvijati u Hrvatskoj, ta je norma prihvaćena kao HRN EN 45001:1996.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1998. </a:t>
            </a:r>
            <a:r>
              <a:rPr lang="pl-PL" sz="2000" b="1" dirty="0">
                <a:solidFill>
                  <a:srgbClr val="0070C0"/>
                </a:solidFill>
              </a:rPr>
              <a:t>godine </a:t>
            </a:r>
            <a:r>
              <a:rPr lang="pl-PL" sz="2000" dirty="0" smtClean="0">
                <a:solidFill>
                  <a:srgbClr val="0070C0"/>
                </a:solidFill>
              </a:rPr>
              <a:t>izdane su prve potvrde o akreditaciji laboratorija u Hrvatskoj.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Međunarodna organizacija za normizaciju, ISO, objavljuje poboljšanu verziju EN 45001 kao ISO/IEC 17025:1999, kao prvo izdanje međunarodne norme za osposobljenost laboratorija.</a:t>
            </a:r>
          </a:p>
        </p:txBody>
      </p:sp>
    </p:spTree>
    <p:extLst>
      <p:ext uri="{BB962C8B-B14F-4D97-AF65-F5344CB8AC3E}">
        <p14:creationId xmlns:p14="http://schemas.microsoft.com/office/powerpoint/2010/main" val="103162431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Pravila za akreditaciju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Iako je temeljni dokument za akreditaciju laboratorija norma HRN EN ISO/IEC 17025, on nije jedini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Svako akreditacijsko tijelo ima pravila koja upućuju na dodatne elemente koji se tiču akreditacijskog procesa, kao i dodatnih zahtjeva za laboratorije koji dopunjuju potrebe za akreditacijom prema HRN EN ISO/IEC 17025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Pravila za akreditaciju daju i obveze i odgovornosti akreditiranih laboratorija, a koje su laboratoriji dužni poštivati budući da od trenutka akreditacije, akreditacijsko tijelo nadzorima prati rad akreditiranog laboratorija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613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Pozivanje na status akreditiranog laboratorija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Pozivanje na status akreditiranog laboratorija regulirano je na dva načina: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Izjavnom rečenicom</a:t>
            </a:r>
          </a:p>
          <a:p>
            <a:pPr lvl="1" indent="-457200">
              <a:spcBef>
                <a:spcPct val="20000"/>
              </a:spcBef>
              <a:buAutoNum type="alphaLcParenR"/>
            </a:pPr>
            <a:r>
              <a:rPr lang="pl-PL" sz="2000" dirty="0" smtClean="0">
                <a:solidFill>
                  <a:srgbClr val="0070C0"/>
                </a:solidFill>
              </a:rPr>
              <a:t>Akreditacijskim simbolom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Izjavna rečenica:</a:t>
            </a: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Organizacija/laboratorij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akreditirani </a:t>
            </a:r>
            <a:r>
              <a:rPr lang="pl-PL" sz="2000" dirty="0" smtClean="0">
                <a:solidFill>
                  <a:srgbClr val="0070C0"/>
                </a:solidFill>
              </a:rPr>
              <a:t>je,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i="1" dirty="0">
                <a:solidFill>
                  <a:srgbClr val="0070C0"/>
                </a:solidFill>
              </a:rPr>
              <a:t>ispitni</a:t>
            </a:r>
            <a:r>
              <a:rPr lang="pl-PL" sz="2000" i="1" dirty="0" smtClean="0">
                <a:solidFill>
                  <a:srgbClr val="0070C0"/>
                </a:solidFill>
              </a:rPr>
              <a:t> </a:t>
            </a:r>
            <a:r>
              <a:rPr lang="pl-PL" sz="2000" i="1" dirty="0">
                <a:solidFill>
                  <a:srgbClr val="0070C0"/>
                </a:solidFill>
              </a:rPr>
              <a:t>umjerni</a:t>
            </a:r>
            <a:r>
              <a:rPr lang="pl-PL" sz="2000" dirty="0">
                <a:solidFill>
                  <a:srgbClr val="0070C0"/>
                </a:solidFill>
              </a:rPr>
              <a:t>) laboratorij prema normi HRN EN ISO/IEC 17025 od strane Hrvatske </a:t>
            </a:r>
            <a:r>
              <a:rPr lang="pl-PL" sz="2000" dirty="0" smtClean="0">
                <a:solidFill>
                  <a:srgbClr val="0070C0"/>
                </a:solidFill>
              </a:rPr>
              <a:t>akreditacijske agencije </a:t>
            </a:r>
            <a:r>
              <a:rPr lang="pl-PL" sz="2000" dirty="0">
                <a:solidFill>
                  <a:srgbClr val="0070C0"/>
                </a:solidFill>
              </a:rPr>
              <a:t>u području opisanom u prilogu potvrde </a:t>
            </a:r>
            <a:r>
              <a:rPr lang="pl-PL" sz="2000" dirty="0" smtClean="0">
                <a:solidFill>
                  <a:srgbClr val="0070C0"/>
                </a:solidFill>
              </a:rPr>
              <a:t>o akreditaciji broj </a:t>
            </a:r>
            <a:r>
              <a:rPr lang="pl-PL" sz="2000" i="1" dirty="0" smtClean="0">
                <a:solidFill>
                  <a:srgbClr val="0070C0"/>
                </a:solidFill>
              </a:rPr>
              <a:t>xxxx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7249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Akreditacijski simbol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Ispitni laboratoriji imaju na akreditacijskom simbolu broj potvrde o akreditaciji i kraticu ‚TEST’;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Umjerni laboratoriji </a:t>
            </a:r>
            <a:r>
              <a:rPr lang="pl-PL" sz="2000" dirty="0">
                <a:solidFill>
                  <a:srgbClr val="0070C0"/>
                </a:solidFill>
              </a:rPr>
              <a:t>imaju na akreditacijskom simbolu broj potvrde o akreditaciji i kraticu </a:t>
            </a:r>
            <a:r>
              <a:rPr lang="pl-PL" sz="2000" dirty="0" smtClean="0">
                <a:solidFill>
                  <a:srgbClr val="0070C0"/>
                </a:solidFill>
              </a:rPr>
              <a:t>‚CAL’;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Važno je naglasiti: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Ako se laboratorij na svom izvještaju ne poziva na status akreditacije (rečenicom ili simbolom), takav se izvještaj </a:t>
            </a:r>
            <a:r>
              <a:rPr lang="pl-PL" sz="2000" b="1" dirty="0" smtClean="0">
                <a:solidFill>
                  <a:srgbClr val="0070C0"/>
                </a:solidFill>
              </a:rPr>
              <a:t>ne smatra akreditiranim</a:t>
            </a:r>
            <a:r>
              <a:rPr lang="pl-PL" sz="2000" dirty="0" smtClean="0">
                <a:solidFill>
                  <a:srgbClr val="0070C0"/>
                </a:solidFill>
              </a:rPr>
              <a:t>!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420" y="1895707"/>
            <a:ext cx="3560356" cy="16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08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akreditaciji postoje neke posebnosti koje se dodatno razrađuju i na koje se posebno stavlja pozornost kao što su: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međulaboratorijske usporedbe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sljedivost rezultata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procjena mjerne nesigurnosti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prikazivanje izjava o sukladnosti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itd...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 dodatne pojedinosti razrađuju se u pravilima i uputama akreditacijskog tijela kojih se akreditirani laboratorij mora pridržavati.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896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Međulaboratorijske usporedbe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Međulaboratorijske usporedbe služe za međusobno uspoređivanje rada laboratorija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Rezultati se međusobno uspoređuju kako bi se zaključilo o sposobnosti laboratorija u provođenima njihove aktivnosti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Ti rezultati najčešće se obrađuju statistički.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Razvijeni su statistički indikatori koji govore o spsobnosti laboratorija (npr. z-vrijednost, En-broj)</a:t>
            </a:r>
          </a:p>
        </p:txBody>
      </p:sp>
    </p:spTree>
    <p:extLst>
      <p:ext uri="{BB962C8B-B14F-4D97-AF65-F5344CB8AC3E}">
        <p14:creationId xmlns:p14="http://schemas.microsoft.com/office/powerpoint/2010/main" val="28626940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6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Ispitivanja sposobnosti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Kad se međulaboratorijske usporedbe koriste za kontrolu kvalitete rezultata ispitivanja prema unaprijed utvrđenim kriterijima, onda se takvo vrednovanje naziva </a:t>
            </a:r>
            <a:r>
              <a:rPr lang="pl-PL" sz="2000" b="1" dirty="0" smtClean="0">
                <a:solidFill>
                  <a:srgbClr val="0070C0"/>
                </a:solidFill>
              </a:rPr>
              <a:t>ispitivanjem sposobnosti</a:t>
            </a:r>
            <a:r>
              <a:rPr lang="pl-PL" sz="2000" dirty="0" smtClean="0">
                <a:solidFill>
                  <a:srgbClr val="0070C0"/>
                </a:solidFill>
              </a:rPr>
              <a:t>!</a:t>
            </a:r>
          </a:p>
          <a:p>
            <a:pPr marL="0" lvl="1">
              <a:spcBef>
                <a:spcPct val="20000"/>
              </a:spcBef>
            </a:pPr>
            <a:endParaRPr lang="pl-PL" sz="16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Ispitivanja sposobnosti provode osposobljeni organizatori.</a:t>
            </a:r>
          </a:p>
          <a:p>
            <a:pPr marL="0" lvl="1">
              <a:spcBef>
                <a:spcPct val="20000"/>
              </a:spcBef>
            </a:pPr>
            <a:endParaRPr lang="pl-PL" sz="16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Organizatori ispitivanja sposobnosti akreditiraju se prema normi HRN EN ISO/IEC 17043</a:t>
            </a:r>
          </a:p>
          <a:p>
            <a:pPr marL="0" lvl="1">
              <a:spcBef>
                <a:spcPct val="20000"/>
              </a:spcBef>
            </a:pPr>
            <a:endParaRPr lang="pl-PL" sz="16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Ispitivanja spsoobnosti koja pružaju akreditirani organizatori služe laboratorijima kao dokaz vanjske kontrole kvalitete koji se traži prema HRN EN ISO/IEC 17025</a:t>
            </a:r>
          </a:p>
        </p:txBody>
      </p:sp>
    </p:spTree>
    <p:extLst>
      <p:ext uri="{BB962C8B-B14F-4D97-AF65-F5344CB8AC3E}">
        <p14:creationId xmlns:p14="http://schemas.microsoft.com/office/powerpoint/2010/main" val="8452166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DODATNI ZAHTJEVI U AKREDITACIJI LABORATORIJA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Ispitivanja sposobnosti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Prema </a:t>
            </a:r>
            <a:r>
              <a:rPr lang="pl-PL" sz="2000" i="1" dirty="0" smtClean="0">
                <a:solidFill>
                  <a:srgbClr val="0070C0"/>
                </a:solidFill>
              </a:rPr>
              <a:t>DIREKTIVI </a:t>
            </a:r>
            <a:r>
              <a:rPr lang="pl-PL" sz="2000" i="1" dirty="0">
                <a:solidFill>
                  <a:srgbClr val="0070C0"/>
                </a:solidFill>
              </a:rPr>
              <a:t>KOMISIJE (EU) 2015/1480 </a:t>
            </a:r>
            <a:r>
              <a:rPr lang="sr-Cyrl-RS" sz="2000" i="1" dirty="0">
                <a:solidFill>
                  <a:srgbClr val="0070C0"/>
                </a:solidFill>
              </a:rPr>
              <a:t>о</a:t>
            </a:r>
            <a:r>
              <a:rPr lang="pl-PL" sz="2000" i="1" dirty="0">
                <a:solidFill>
                  <a:srgbClr val="0070C0"/>
                </a:solidFill>
              </a:rPr>
              <a:t>d 28. kolovoza 2015. o izmjeni određenih priloga direktivama 2004/107/EZ i 2008/50/EZ Europskog parlamenta i Vijeća o utvrđivanju pravila za referentne metode, validaciju podataka i lokaciju točaka uzorkovanja za ocjenjivanje kvalitete </a:t>
            </a:r>
            <a:r>
              <a:rPr lang="pl-PL" sz="2000" i="1" dirty="0" smtClean="0">
                <a:solidFill>
                  <a:srgbClr val="0070C0"/>
                </a:solidFill>
              </a:rPr>
              <a:t>zraka</a:t>
            </a:r>
            <a:r>
              <a:rPr lang="pl-PL" sz="2000" dirty="0" smtClean="0">
                <a:solidFill>
                  <a:srgbClr val="0070C0"/>
                </a:solidFill>
              </a:rPr>
              <a:t>, Prilog I, Odjeljak C: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’’I </a:t>
            </a:r>
            <a:r>
              <a:rPr lang="pl-PL" sz="2000" i="1" dirty="0">
                <a:solidFill>
                  <a:srgbClr val="0070C0"/>
                </a:solidFill>
              </a:rPr>
              <a:t>nacionalni referentni laboratorij koji organiziraju međulaboratorijsku usporedbu na nacionalnoj razini trebaju biti akreditirani u skladu s mjerodavnom usklađenom normom za ispitivanje </a:t>
            </a:r>
            <a:r>
              <a:rPr lang="pl-PL" sz="2000" i="1" dirty="0" smtClean="0">
                <a:solidFill>
                  <a:srgbClr val="0070C0"/>
                </a:solidFill>
              </a:rPr>
              <a:t>sposobnosti</a:t>
            </a:r>
            <a:r>
              <a:rPr lang="pl-PL" sz="2000" i="1" dirty="0">
                <a:solidFill>
                  <a:srgbClr val="0070C0"/>
                </a:solidFill>
              </a:rPr>
              <a:t>.</a:t>
            </a:r>
            <a:r>
              <a:rPr lang="pl-PL" sz="2000" i="1" dirty="0" smtClean="0">
                <a:solidFill>
                  <a:srgbClr val="0070C0"/>
                </a:solidFill>
              </a:rPr>
              <a:t>’’</a:t>
            </a:r>
          </a:p>
        </p:txBody>
      </p:sp>
    </p:spTree>
    <p:extLst>
      <p:ext uri="{BB962C8B-B14F-4D97-AF65-F5344CB8AC3E}">
        <p14:creationId xmlns:p14="http://schemas.microsoft.com/office/powerpoint/2010/main" val="11701386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NOVI ZAHTJEVI ISO/IEC 17025:17025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objavljena 1.12.2017.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nova struktura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novi zahtjevi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usvojen procesni pristup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upravljanje nepristranošću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upravljanje rizicima i prilikama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upravljanje informacijama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62" y="1830711"/>
            <a:ext cx="3883412" cy="4206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61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Struktura norme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više nije podijeljena na 2 glavna poglavlja, nego su zahtjevi raspoređeni u njih pet: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a)	opći zahtjevi (4. poglavlje)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b)	strukturni zahtjevi (5. poglavlje)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c)	zahtjevi za resurse (6. poglavlje)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d)	procesni zahtjevi (7. poglavlje)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e)	zahtjevi sustava upravljanja (8. poglavlje).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102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Procesni pristup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Poglavlje 7 – Procesni zahtjevi – sadrži zahtjeve posložene od upita kupca do izdavanja izvještaja: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7.1	Preispitivanje zahtjeva, ponuda i ugovora ('</a:t>
            </a:r>
            <a:r>
              <a:rPr lang="pl-PL" sz="2000" dirty="0" smtClean="0">
                <a:solidFill>
                  <a:srgbClr val="0070C0"/>
                </a:solidFill>
              </a:rPr>
              <a:t>'4.4'')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7.2</a:t>
            </a:r>
            <a:r>
              <a:rPr lang="pl-PL" sz="2000" dirty="0">
                <a:solidFill>
                  <a:srgbClr val="0070C0"/>
                </a:solidFill>
              </a:rPr>
              <a:t>	Odabir, ovjera i validacija metoda </a:t>
            </a:r>
            <a:r>
              <a:rPr lang="pl-PL" sz="2000" dirty="0" smtClean="0">
                <a:solidFill>
                  <a:srgbClr val="0070C0"/>
                </a:solidFill>
              </a:rPr>
              <a:t> (''5.4'')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7.3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</a:rPr>
              <a:t>Uzorkovanje </a:t>
            </a:r>
            <a:r>
              <a:rPr lang="pl-PL" sz="2000" dirty="0">
                <a:solidFill>
                  <a:srgbClr val="0070C0"/>
                </a:solidFill>
              </a:rPr>
              <a:t>('</a:t>
            </a:r>
            <a:r>
              <a:rPr lang="pl-PL" sz="2000" dirty="0" smtClean="0">
                <a:solidFill>
                  <a:srgbClr val="0070C0"/>
                </a:solidFill>
              </a:rPr>
              <a:t>'5.7'')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7.4	Rukovanje s predmetima ispitivanja ili </a:t>
            </a:r>
            <a:r>
              <a:rPr lang="pl-PL" sz="2000" dirty="0" smtClean="0">
                <a:solidFill>
                  <a:srgbClr val="0070C0"/>
                </a:solidFill>
              </a:rPr>
              <a:t>umjeravanja </a:t>
            </a:r>
            <a:r>
              <a:rPr lang="pl-PL" sz="2000" dirty="0">
                <a:solidFill>
                  <a:srgbClr val="0070C0"/>
                </a:solidFill>
              </a:rPr>
              <a:t>('</a:t>
            </a:r>
            <a:r>
              <a:rPr lang="pl-PL" sz="2000" dirty="0" smtClean="0">
                <a:solidFill>
                  <a:srgbClr val="0070C0"/>
                </a:solidFill>
              </a:rPr>
              <a:t>'5.8'')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7.5	Tehnički </a:t>
            </a:r>
            <a:r>
              <a:rPr lang="pl-PL" sz="2000" dirty="0" smtClean="0">
                <a:solidFill>
                  <a:srgbClr val="0070C0"/>
                </a:solidFill>
              </a:rPr>
              <a:t>zapisi (</a:t>
            </a:r>
            <a:r>
              <a:rPr lang="pl-PL" sz="2000" dirty="0">
                <a:solidFill>
                  <a:srgbClr val="0070C0"/>
                </a:solidFill>
              </a:rPr>
              <a:t>'</a:t>
            </a:r>
            <a:r>
              <a:rPr lang="pl-PL" sz="2000" dirty="0" smtClean="0">
                <a:solidFill>
                  <a:srgbClr val="0070C0"/>
                </a:solidFill>
              </a:rPr>
              <a:t>'4.13.2</a:t>
            </a:r>
            <a:r>
              <a:rPr lang="pl-PL" sz="2000" dirty="0">
                <a:solidFill>
                  <a:srgbClr val="0070C0"/>
                </a:solidFill>
              </a:rPr>
              <a:t>''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7.6	</a:t>
            </a:r>
            <a:r>
              <a:rPr lang="pl-PL" sz="2000" dirty="0" smtClean="0">
                <a:solidFill>
                  <a:srgbClr val="0070C0"/>
                </a:solidFill>
              </a:rPr>
              <a:t>Procjena </a:t>
            </a:r>
            <a:r>
              <a:rPr lang="pl-PL" sz="2000" dirty="0">
                <a:solidFill>
                  <a:srgbClr val="0070C0"/>
                </a:solidFill>
              </a:rPr>
              <a:t>mjerne </a:t>
            </a:r>
            <a:r>
              <a:rPr lang="pl-PL" sz="2000" dirty="0" smtClean="0">
                <a:solidFill>
                  <a:srgbClr val="0070C0"/>
                </a:solidFill>
              </a:rPr>
              <a:t>nesigurnosti (''5.4.6'')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913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POVIJESNA POZADINA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Prvo izdanje ISO/IEC 17025:1999 </a:t>
            </a:r>
            <a:r>
              <a:rPr lang="pl-PL" sz="2000" dirty="0" smtClean="0">
                <a:solidFill>
                  <a:srgbClr val="0070C0"/>
                </a:solidFill>
              </a:rPr>
              <a:t>prihvaćeno je sljedeće godine kao hrvatsko izdanje HRN EN ISO/EC 17025:2000.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Drugo izdanje </a:t>
            </a:r>
            <a:r>
              <a:rPr lang="pl-PL" sz="2000" b="1" dirty="0" smtClean="0">
                <a:solidFill>
                  <a:srgbClr val="0070C0"/>
                </a:solidFill>
              </a:rPr>
              <a:t>ISO/IEC 17025:2005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objavljeno 2005. godine usklađeno je s tadašnjim najnovijim izdanjem norme ISO </a:t>
            </a:r>
            <a:r>
              <a:rPr lang="pl-PL" sz="2000" dirty="0" smtClean="0">
                <a:solidFill>
                  <a:srgbClr val="0070C0"/>
                </a:solidFill>
              </a:rPr>
              <a:t>9001.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Hrvatska izdanja ne prate ISO/IEC izdanja, tako je npr. drugo izdanje ISO/IEC 17025:2006+AC:2006 u RH izdano na hrvatskom jeziku kao peto izdanje HRN EN ISO/IEC 17025:2007.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Treće </a:t>
            </a:r>
            <a:r>
              <a:rPr lang="pl-PL" sz="2000" b="1" dirty="0">
                <a:solidFill>
                  <a:srgbClr val="0070C0"/>
                </a:solidFill>
              </a:rPr>
              <a:t>izdanje ISO/IEC </a:t>
            </a:r>
            <a:r>
              <a:rPr lang="pl-PL" sz="2000" b="1" dirty="0" smtClean="0">
                <a:solidFill>
                  <a:srgbClr val="0070C0"/>
                </a:solidFill>
              </a:rPr>
              <a:t>17025:2017</a:t>
            </a:r>
            <a:r>
              <a:rPr lang="pl-PL" sz="2000" b="1" i="1" dirty="0" smtClean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objavljeno je nedavno (1.12.2017.), i u postupku je usvajanja dilljem svijeta. Donosi puno novosti. Usklađivanje s novim izdanjem laboratoriji moraju provesti do 1.12.2020.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5681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7.7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</a:rPr>
              <a:t>Osiguravanje </a:t>
            </a:r>
            <a:r>
              <a:rPr lang="pl-PL" sz="2000" dirty="0">
                <a:solidFill>
                  <a:srgbClr val="0070C0"/>
                </a:solidFill>
              </a:rPr>
              <a:t>valjanosti </a:t>
            </a:r>
            <a:r>
              <a:rPr lang="pl-PL" sz="2000" dirty="0" smtClean="0">
                <a:solidFill>
                  <a:srgbClr val="0070C0"/>
                </a:solidFill>
              </a:rPr>
              <a:t>rezultata (''5.9'')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7.8	</a:t>
            </a:r>
            <a:r>
              <a:rPr lang="pl-PL" sz="2000" dirty="0" smtClean="0">
                <a:solidFill>
                  <a:srgbClr val="0070C0"/>
                </a:solidFill>
              </a:rPr>
              <a:t>Prikazivanje rezultata </a:t>
            </a:r>
            <a:r>
              <a:rPr lang="pl-PL" sz="2000" dirty="0">
                <a:solidFill>
                  <a:srgbClr val="0070C0"/>
                </a:solidFill>
              </a:rPr>
              <a:t>('</a:t>
            </a:r>
            <a:r>
              <a:rPr lang="pl-PL" sz="2000" dirty="0" smtClean="0">
                <a:solidFill>
                  <a:srgbClr val="0070C0"/>
                </a:solidFill>
              </a:rPr>
              <a:t>'5.10'')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7.9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  <a:r>
              <a:rPr lang="pl-PL" sz="2000" dirty="0" smtClean="0">
                <a:solidFill>
                  <a:srgbClr val="0070C0"/>
                </a:solidFill>
              </a:rPr>
              <a:t>Prigovori (''4.8'')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7.10	</a:t>
            </a:r>
            <a:r>
              <a:rPr lang="pl-PL" sz="2000" dirty="0" smtClean="0">
                <a:solidFill>
                  <a:srgbClr val="0070C0"/>
                </a:solidFill>
              </a:rPr>
              <a:t>Nesukladni rad </a:t>
            </a:r>
            <a:r>
              <a:rPr lang="pl-PL" sz="2000" dirty="0">
                <a:solidFill>
                  <a:srgbClr val="0070C0"/>
                </a:solidFill>
              </a:rPr>
              <a:t>('</a:t>
            </a:r>
            <a:r>
              <a:rPr lang="pl-PL" sz="2000" dirty="0" smtClean="0">
                <a:solidFill>
                  <a:srgbClr val="0070C0"/>
                </a:solidFill>
              </a:rPr>
              <a:t>'4.9'')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7.11	</a:t>
            </a:r>
            <a:r>
              <a:rPr lang="pl-PL" sz="2000" dirty="0" smtClean="0">
                <a:solidFill>
                  <a:srgbClr val="0070C0"/>
                </a:solidFill>
              </a:rPr>
              <a:t>Nadzor </a:t>
            </a:r>
            <a:r>
              <a:rPr lang="pl-PL" sz="2000" dirty="0">
                <a:solidFill>
                  <a:srgbClr val="0070C0"/>
                </a:solidFill>
              </a:rPr>
              <a:t>podataka i </a:t>
            </a:r>
            <a:r>
              <a:rPr lang="pl-PL" sz="2000" dirty="0" smtClean="0">
                <a:solidFill>
                  <a:srgbClr val="0070C0"/>
                </a:solidFill>
              </a:rPr>
              <a:t>upravljanje informacijama (novo + ''5.4.7'')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825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Pojačani zahtjevi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Ono što se od laboratorija u novom izdanju norme traži pojačano vodi brigu nego u starom izdanju norme je: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upravljanje nepristranošću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pojačani zahtjevi za povjerljivost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detaljniji izvještaji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upravljanje informacijama (</a:t>
            </a:r>
            <a:r>
              <a:rPr lang="pl-PL" sz="2000" i="1" dirty="0">
                <a:solidFill>
                  <a:srgbClr val="0070C0"/>
                </a:solidFill>
              </a:rPr>
              <a:t>laboratorijski sustav upravljanja </a:t>
            </a:r>
            <a:r>
              <a:rPr lang="pl-PL" sz="2000" i="1" dirty="0" smtClean="0">
                <a:solidFill>
                  <a:srgbClr val="0070C0"/>
                </a:solidFill>
              </a:rPr>
              <a:t>informacijama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pojačane mjere za valjanost rezultata (nije više osiguranje kvalitete rezultata nego osiguranje valjanosti rezultata)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upravljanje rizicima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527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Pojednostavljeni zahtjevi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Ono što je olakšano u novom izdanju norme je: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primjena sustava upravljanja (dana je mogućnost da se sustav upravljanja izgradi na ISO 9001)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manje zahtjeva u pogledu dokumentacije</a:t>
            </a:r>
          </a:p>
          <a:p>
            <a:pPr marL="3429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ne traži se primjena preventivnih radnji, to je obuhvaćeno upravljanjem rizicima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006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KRATKI OSVRT NA NOVO IZDANJE ISO/IEC 17025:2017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Prelazak na novo izdanje norme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Trenutno su laboratoriji akreditirani prema HRN EN ISO/IEC 17025:2007 (ISO/IEC 17025:2005).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Nova norma objavljena je 1. prosinca 2017. godine, a od tog trenutka teče TROGODIŠNJE RADZBOLJE prelaska na novo izdanje norme.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Do 1.12.2020. svi akreditirani laboratoriji morat će se uskladiti s novim izdanjem norme, ISO/IEC 17025:2017, ili će njihove akreditacije prestati vrijediti.</a:t>
            </a:r>
          </a:p>
        </p:txBody>
      </p:sp>
    </p:spTree>
    <p:extLst>
      <p:ext uri="{BB962C8B-B14F-4D97-AF65-F5344CB8AC3E}">
        <p14:creationId xmlns:p14="http://schemas.microsoft.com/office/powerpoint/2010/main" val="21916606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Referentne metode mjerenja za određivanje koncentracija SO</a:t>
            </a:r>
            <a:r>
              <a:rPr lang="pl-PL" sz="1600" dirty="0">
                <a:solidFill>
                  <a:srgbClr val="0070C0"/>
                </a:solidFill>
              </a:rPr>
              <a:t>2</a:t>
            </a:r>
            <a:r>
              <a:rPr lang="pl-PL" sz="2000" dirty="0">
                <a:solidFill>
                  <a:srgbClr val="0070C0"/>
                </a:solidFill>
              </a:rPr>
              <a:t>, NO</a:t>
            </a:r>
            <a:r>
              <a:rPr lang="pl-PL" sz="1600" dirty="0">
                <a:solidFill>
                  <a:srgbClr val="0070C0"/>
                </a:solidFill>
              </a:rPr>
              <a:t>2</a:t>
            </a:r>
            <a:r>
              <a:rPr lang="pl-PL" sz="2000" dirty="0">
                <a:solidFill>
                  <a:srgbClr val="0070C0"/>
                </a:solidFill>
              </a:rPr>
              <a:t>, CO, O</a:t>
            </a:r>
            <a:r>
              <a:rPr lang="pl-PL" sz="1600" dirty="0">
                <a:solidFill>
                  <a:srgbClr val="0070C0"/>
                </a:solidFill>
              </a:rPr>
              <a:t>3</a:t>
            </a:r>
            <a:r>
              <a:rPr lang="pl-PL" sz="2000" dirty="0">
                <a:solidFill>
                  <a:srgbClr val="0070C0"/>
                </a:solidFill>
              </a:rPr>
              <a:t>, benzena, PM</a:t>
            </a:r>
            <a:r>
              <a:rPr lang="pl-PL" sz="1600" dirty="0">
                <a:solidFill>
                  <a:srgbClr val="0070C0"/>
                </a:solidFill>
              </a:rPr>
              <a:t>10</a:t>
            </a:r>
            <a:r>
              <a:rPr lang="pl-PL" sz="2000" dirty="0">
                <a:solidFill>
                  <a:srgbClr val="0070C0"/>
                </a:solidFill>
              </a:rPr>
              <a:t>, PM</a:t>
            </a:r>
            <a:r>
              <a:rPr lang="pl-PL" sz="1600" dirty="0">
                <a:solidFill>
                  <a:srgbClr val="0070C0"/>
                </a:solidFill>
              </a:rPr>
              <a:t>2.5 </a:t>
            </a:r>
            <a:r>
              <a:rPr lang="pl-PL" sz="2000" dirty="0">
                <a:solidFill>
                  <a:srgbClr val="0070C0"/>
                </a:solidFill>
              </a:rPr>
              <a:t>i ukupne plinovite </a:t>
            </a:r>
            <a:r>
              <a:rPr lang="pl-PL" sz="2000" dirty="0" smtClean="0">
                <a:solidFill>
                  <a:srgbClr val="0070C0"/>
                </a:solidFill>
              </a:rPr>
              <a:t>žive definirane su u </a:t>
            </a:r>
            <a:r>
              <a:rPr lang="sv-SE" sz="2000" i="1" dirty="0" smtClean="0">
                <a:solidFill>
                  <a:srgbClr val="0070C0"/>
                </a:solidFill>
              </a:rPr>
              <a:t>Pravilnik</a:t>
            </a:r>
            <a:r>
              <a:rPr lang="hr-HR" sz="2000" i="1" dirty="0" smtClean="0">
                <a:solidFill>
                  <a:srgbClr val="0070C0"/>
                </a:solidFill>
              </a:rPr>
              <a:t>u</a:t>
            </a:r>
            <a:r>
              <a:rPr lang="sv-SE" sz="2000" i="1" dirty="0" smtClean="0">
                <a:solidFill>
                  <a:srgbClr val="0070C0"/>
                </a:solidFill>
              </a:rPr>
              <a:t> </a:t>
            </a:r>
            <a:r>
              <a:rPr lang="sv-SE" sz="2000" i="1" dirty="0">
                <a:solidFill>
                  <a:srgbClr val="0070C0"/>
                </a:solidFill>
              </a:rPr>
              <a:t>o praćenju kvalitete </a:t>
            </a:r>
            <a:r>
              <a:rPr lang="sv-SE" sz="2000" i="1" dirty="0" smtClean="0">
                <a:solidFill>
                  <a:srgbClr val="0070C0"/>
                </a:solidFill>
              </a:rPr>
              <a:t>zraka</a:t>
            </a:r>
            <a:r>
              <a:rPr lang="hr-HR" sz="2000" i="1" dirty="0">
                <a:solidFill>
                  <a:srgbClr val="0070C0"/>
                </a:solidFill>
              </a:rPr>
              <a:t> </a:t>
            </a:r>
            <a:r>
              <a:rPr lang="hr-HR" sz="2000" dirty="0">
                <a:solidFill>
                  <a:srgbClr val="0070C0"/>
                </a:solidFill>
              </a:rPr>
              <a:t>(N.N. 3/13</a:t>
            </a:r>
            <a:r>
              <a:rPr lang="hr-HR" sz="2000" dirty="0" smtClean="0">
                <a:solidFill>
                  <a:srgbClr val="0070C0"/>
                </a:solidFill>
              </a:rPr>
              <a:t>), Prilog 7 (Metode mjerenja), Dio I, 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80006"/>
              </p:ext>
            </p:extLst>
          </p:nvPr>
        </p:nvGraphicFramePr>
        <p:xfrm>
          <a:off x="376238" y="3077736"/>
          <a:ext cx="8298529" cy="2884610"/>
        </p:xfrm>
        <a:graphic>
          <a:graphicData uri="http://schemas.openxmlformats.org/drawingml/2006/table">
            <a:tbl>
              <a:tblPr/>
              <a:tblGrid>
                <a:gridCol w="1356309">
                  <a:extLst>
                    <a:ext uri="{9D8B030D-6E8A-4147-A177-3AD203B41FA5}">
                      <a16:colId xmlns:a16="http://schemas.microsoft.com/office/drawing/2014/main" xmlns="" val="1850893366"/>
                    </a:ext>
                  </a:extLst>
                </a:gridCol>
                <a:gridCol w="2168000">
                  <a:extLst>
                    <a:ext uri="{9D8B030D-6E8A-4147-A177-3AD203B41FA5}">
                      <a16:colId xmlns:a16="http://schemas.microsoft.com/office/drawing/2014/main" xmlns="" val="699875187"/>
                    </a:ext>
                  </a:extLst>
                </a:gridCol>
                <a:gridCol w="4774220">
                  <a:extLst>
                    <a:ext uri="{9D8B030D-6E8A-4147-A177-3AD203B41FA5}">
                      <a16:colId xmlns:a16="http://schemas.microsoft.com/office/drawing/2014/main" xmlns="" val="1020008657"/>
                    </a:ext>
                  </a:extLst>
                </a:gridCol>
              </a:tblGrid>
              <a:tr h="104603"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/>
                        <a:t>Onečišćujuća tvar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/>
                        <a:t>Princip mjerne/analitičke metode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 dirty="0"/>
                        <a:t>Metoda mjerenja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0849515"/>
                  </a:ext>
                </a:extLst>
              </a:tr>
              <a:tr h="283922">
                <a:tc>
                  <a:txBody>
                    <a:bodyPr/>
                    <a:lstStyle/>
                    <a:p>
                      <a:r>
                        <a:rPr lang="hr-HR" sz="1400" b="1" dirty="0"/>
                        <a:t>SO</a:t>
                      </a:r>
                      <a:r>
                        <a:rPr lang="hr-HR" sz="1400" b="1" baseline="-25000" dirty="0"/>
                        <a:t>2</a:t>
                      </a:r>
                      <a:endParaRPr lang="hr-HR" sz="1400" b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/>
                        <a:t>UV fluorescencija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14212:2012 </a:t>
                      </a:r>
                      <a:r>
                        <a:rPr lang="hr-HR" sz="1400" dirty="0"/>
                        <a:t>– Mjerenje koncentracije sumporovog dioksida u zraku ultraljubičastom fluorescencijom</a:t>
                      </a:r>
                    </a:p>
                    <a:p>
                      <a:r>
                        <a:rPr lang="hr-HR" sz="1400" dirty="0"/>
                        <a:t>(EN 14212:2012)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3990984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r>
                        <a:rPr lang="hr-HR" sz="1400" b="1" dirty="0"/>
                        <a:t>NO/NO</a:t>
                      </a:r>
                      <a:r>
                        <a:rPr lang="hr-HR" sz="1400" b="1" baseline="-25000" dirty="0"/>
                        <a:t>2</a:t>
                      </a:r>
                      <a:endParaRPr lang="hr-HR" sz="1400" b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/>
                        <a:t>Kemiluminiscencija</a:t>
                      </a:r>
                      <a:r>
                        <a:rPr lang="hr-HR" sz="1400" dirty="0"/>
                        <a:t>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14211:2012 </a:t>
                      </a:r>
                      <a:r>
                        <a:rPr lang="hr-HR" sz="1400" dirty="0"/>
                        <a:t>– Metoda za mjerenje koncentracije dušikova dioksida i dušikova </a:t>
                      </a:r>
                      <a:r>
                        <a:rPr lang="hr-HR" sz="1400" dirty="0" err="1"/>
                        <a:t>monoksida</a:t>
                      </a:r>
                      <a:r>
                        <a:rPr lang="hr-HR" sz="1400" dirty="0"/>
                        <a:t> u zraku </a:t>
                      </a:r>
                      <a:r>
                        <a:rPr lang="hr-HR" sz="1400" dirty="0" err="1" smtClean="0"/>
                        <a:t>kemiluminiscencijom</a:t>
                      </a:r>
                      <a:r>
                        <a:rPr lang="hr-HR" sz="1400" dirty="0" smtClean="0"/>
                        <a:t>  (</a:t>
                      </a:r>
                      <a:r>
                        <a:rPr lang="hr-HR" sz="1400" dirty="0"/>
                        <a:t>EN 14211:2012)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9506975"/>
                  </a:ext>
                </a:extLst>
              </a:tr>
              <a:tr h="328752">
                <a:tc>
                  <a:txBody>
                    <a:bodyPr/>
                    <a:lstStyle/>
                    <a:p>
                      <a:r>
                        <a:rPr lang="hr-HR" sz="1400" b="1" dirty="0"/>
                        <a:t>CO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IR spektroskopija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14626:2012 </a:t>
                      </a:r>
                      <a:r>
                        <a:rPr lang="hr-HR" sz="1400" dirty="0"/>
                        <a:t>– Mjerenje koncentracije ugljikova </a:t>
                      </a:r>
                      <a:r>
                        <a:rPr lang="hr-HR" sz="1400" dirty="0" err="1"/>
                        <a:t>monoksida</a:t>
                      </a:r>
                      <a:r>
                        <a:rPr lang="hr-HR" sz="1400" dirty="0"/>
                        <a:t> </a:t>
                      </a:r>
                      <a:r>
                        <a:rPr lang="hr-HR" sz="1400" dirty="0" err="1"/>
                        <a:t>nedisperzivnom</a:t>
                      </a:r>
                      <a:r>
                        <a:rPr lang="hr-HR" sz="1400" dirty="0"/>
                        <a:t> infracrvenom spektroskopijom</a:t>
                      </a:r>
                    </a:p>
                    <a:p>
                      <a:r>
                        <a:rPr lang="hr-HR" sz="1400" dirty="0"/>
                        <a:t>(EN 14626:2011)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67830095"/>
                  </a:ext>
                </a:extLst>
              </a:tr>
              <a:tr h="239092">
                <a:tc>
                  <a:txBody>
                    <a:bodyPr/>
                    <a:lstStyle/>
                    <a:p>
                      <a:r>
                        <a:rPr lang="hr-HR" sz="1400" b="1" dirty="0"/>
                        <a:t>O</a:t>
                      </a:r>
                      <a:r>
                        <a:rPr lang="hr-HR" sz="1400" b="1" baseline="-25000" dirty="0"/>
                        <a:t>3</a:t>
                      </a:r>
                      <a:endParaRPr lang="hr-HR" sz="1400" b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UV apsorpcija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14625:2012 </a:t>
                      </a:r>
                      <a:r>
                        <a:rPr lang="hr-HR" sz="1400" dirty="0"/>
                        <a:t>– Mjerenje koncentracije ozona ultraljubičastom </a:t>
                      </a:r>
                      <a:r>
                        <a:rPr lang="hr-HR" sz="1400" dirty="0" smtClean="0"/>
                        <a:t>fotometrijom (</a:t>
                      </a:r>
                      <a:r>
                        <a:rPr lang="hr-HR" sz="1400" dirty="0"/>
                        <a:t>EN 14625:2012)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879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4808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lic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642903"/>
              </p:ext>
            </p:extLst>
          </p:nvPr>
        </p:nvGraphicFramePr>
        <p:xfrm>
          <a:off x="467338" y="1777347"/>
          <a:ext cx="8171336" cy="4378130"/>
        </p:xfrm>
        <a:graphic>
          <a:graphicData uri="http://schemas.openxmlformats.org/drawingml/2006/table">
            <a:tbl>
              <a:tblPr/>
              <a:tblGrid>
                <a:gridCol w="1498391">
                  <a:extLst>
                    <a:ext uri="{9D8B030D-6E8A-4147-A177-3AD203B41FA5}">
                      <a16:colId xmlns:a16="http://schemas.microsoft.com/office/drawing/2014/main" xmlns="" val="1850893366"/>
                    </a:ext>
                  </a:extLst>
                </a:gridCol>
                <a:gridCol w="2160039">
                  <a:extLst>
                    <a:ext uri="{9D8B030D-6E8A-4147-A177-3AD203B41FA5}">
                      <a16:colId xmlns:a16="http://schemas.microsoft.com/office/drawing/2014/main" xmlns="" val="699875187"/>
                    </a:ext>
                  </a:extLst>
                </a:gridCol>
                <a:gridCol w="4512906">
                  <a:extLst>
                    <a:ext uri="{9D8B030D-6E8A-4147-A177-3AD203B41FA5}">
                      <a16:colId xmlns:a16="http://schemas.microsoft.com/office/drawing/2014/main" xmlns="" val="1020008657"/>
                    </a:ext>
                  </a:extLst>
                </a:gridCol>
              </a:tblGrid>
              <a:tr h="104603"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/>
                        <a:t>Onečišćujuća tvar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 dirty="0" smtClean="0"/>
                        <a:t>Princip</a:t>
                      </a:r>
                      <a:r>
                        <a:rPr lang="hr-HR" sz="1400" b="1" i="1" baseline="0" dirty="0" smtClean="0"/>
                        <a:t> metode</a:t>
                      </a:r>
                      <a:endParaRPr lang="hr-HR" sz="1400" b="1" i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b="1" i="1" dirty="0"/>
                        <a:t>Metoda mjerenja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0849515"/>
                  </a:ext>
                </a:extLst>
              </a:tr>
              <a:tr h="956369">
                <a:tc>
                  <a:txBody>
                    <a:bodyPr/>
                    <a:lstStyle/>
                    <a:p>
                      <a:r>
                        <a:rPr lang="hr-HR" sz="1400" b="1" dirty="0"/>
                        <a:t>Benzen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GC-PID ili GC-FID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14662-1:2007 </a:t>
                      </a:r>
                      <a:r>
                        <a:rPr lang="hr-HR" sz="1400" dirty="0"/>
                        <a:t>– Mjerenje koncentracije benzena – 1.dio: Uzorkovanje </a:t>
                      </a:r>
                      <a:r>
                        <a:rPr lang="hr-HR" sz="1400" dirty="0" err="1"/>
                        <a:t>prosisavanjem</a:t>
                      </a:r>
                      <a:r>
                        <a:rPr lang="hr-HR" sz="1400" dirty="0"/>
                        <a:t> uz termičku </a:t>
                      </a:r>
                      <a:r>
                        <a:rPr lang="hr-HR" sz="1400" dirty="0" err="1"/>
                        <a:t>desorpciju</a:t>
                      </a:r>
                      <a:r>
                        <a:rPr lang="hr-HR" sz="1400" dirty="0"/>
                        <a:t> i analizu plinskom </a:t>
                      </a:r>
                      <a:r>
                        <a:rPr lang="hr-HR" sz="1400" dirty="0" err="1"/>
                        <a:t>kromatografijom</a:t>
                      </a:r>
                      <a:endParaRPr lang="hr-HR" sz="1400" dirty="0"/>
                    </a:p>
                    <a:p>
                      <a:r>
                        <a:rPr lang="hr-HR" sz="1400" dirty="0"/>
                        <a:t>(EN 14662-1:2005</a:t>
                      </a:r>
                      <a:r>
                        <a:rPr lang="hr-HR" sz="1400" dirty="0" smtClean="0"/>
                        <a:t>)</a:t>
                      </a:r>
                      <a:endParaRPr lang="hr-HR" sz="1400" dirty="0"/>
                    </a:p>
                    <a:p>
                      <a:r>
                        <a:rPr lang="hr-HR" sz="1400" b="1" dirty="0"/>
                        <a:t>HRN EN 14662-2:2007 </a:t>
                      </a:r>
                      <a:r>
                        <a:rPr lang="hr-HR" sz="1400" dirty="0"/>
                        <a:t>– 2.dio: Uzorkovanje </a:t>
                      </a:r>
                      <a:r>
                        <a:rPr lang="hr-HR" sz="1400" dirty="0" err="1"/>
                        <a:t>prosisavanjem</a:t>
                      </a:r>
                      <a:r>
                        <a:rPr lang="hr-HR" sz="1400" dirty="0"/>
                        <a:t> uz </a:t>
                      </a:r>
                      <a:r>
                        <a:rPr lang="hr-HR" sz="1400" dirty="0" err="1"/>
                        <a:t>desorpciju</a:t>
                      </a:r>
                      <a:r>
                        <a:rPr lang="hr-HR" sz="1400" dirty="0"/>
                        <a:t> otapalom i analizu plinskom </a:t>
                      </a:r>
                      <a:r>
                        <a:rPr lang="hr-HR" sz="1400" dirty="0" err="1"/>
                        <a:t>kromatografijom</a:t>
                      </a:r>
                      <a:endParaRPr lang="hr-HR" sz="1400" dirty="0"/>
                    </a:p>
                    <a:p>
                      <a:r>
                        <a:rPr lang="hr-HR" sz="1400" dirty="0"/>
                        <a:t>(EN 14662-1:2005),</a:t>
                      </a:r>
                    </a:p>
                    <a:p>
                      <a:r>
                        <a:rPr lang="hr-HR" sz="1400" b="1" dirty="0"/>
                        <a:t>HRN EN 14662-3:2007 </a:t>
                      </a:r>
                      <a:r>
                        <a:rPr lang="hr-HR" sz="1400" dirty="0"/>
                        <a:t>– 3.dio: Automatsko uzorkovanje </a:t>
                      </a:r>
                      <a:r>
                        <a:rPr lang="hr-HR" sz="1400" dirty="0" err="1"/>
                        <a:t>prosisavanjem</a:t>
                      </a:r>
                      <a:r>
                        <a:rPr lang="hr-HR" sz="1400" dirty="0"/>
                        <a:t> uz istovremenu analizu plinskom </a:t>
                      </a:r>
                      <a:r>
                        <a:rPr lang="hr-HR" sz="1400" dirty="0" err="1" smtClean="0"/>
                        <a:t>kromatografijom</a:t>
                      </a:r>
                      <a:r>
                        <a:rPr lang="hr-HR" sz="1400" dirty="0" smtClean="0"/>
                        <a:t> (</a:t>
                      </a:r>
                      <a:r>
                        <a:rPr lang="hr-HR" sz="1400" dirty="0"/>
                        <a:t>EN 14662-1:2005)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2261554"/>
                  </a:ext>
                </a:extLst>
              </a:tr>
              <a:tr h="418412">
                <a:tc>
                  <a:txBody>
                    <a:bodyPr/>
                    <a:lstStyle/>
                    <a:p>
                      <a:r>
                        <a:rPr lang="hr-HR" sz="1400" b="1" dirty="0"/>
                        <a:t>PM</a:t>
                      </a:r>
                      <a:r>
                        <a:rPr lang="hr-HR" sz="1400" b="1" baseline="-25000" dirty="0"/>
                        <a:t>10</a:t>
                      </a:r>
                      <a:endParaRPr lang="hr-HR" sz="1400" b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/>
                        <a:t>Gravimetrijski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12341:2006 </a:t>
                      </a:r>
                      <a:r>
                        <a:rPr lang="hr-HR" sz="1400" dirty="0"/>
                        <a:t>– Određivanje PM10 frakcije po veličini lebdećih čestica-Referentna metoda i terensko ispitivanje u svrhu dokazivanja </a:t>
                      </a:r>
                      <a:r>
                        <a:rPr lang="hr-HR" sz="1400" dirty="0" err="1"/>
                        <a:t>jednakovaljanosti</a:t>
                      </a:r>
                      <a:r>
                        <a:rPr lang="hr-HR" sz="1400" dirty="0"/>
                        <a:t> mjernih </a:t>
                      </a:r>
                      <a:r>
                        <a:rPr lang="hr-HR" sz="1400" dirty="0" smtClean="0"/>
                        <a:t>metoda (</a:t>
                      </a:r>
                      <a:r>
                        <a:rPr lang="hr-HR" sz="1400" dirty="0"/>
                        <a:t>EN 12341:1998)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16024914"/>
                  </a:ext>
                </a:extLst>
              </a:tr>
              <a:tr h="242057">
                <a:tc>
                  <a:txBody>
                    <a:bodyPr/>
                    <a:lstStyle/>
                    <a:p>
                      <a:r>
                        <a:rPr lang="hr-HR" sz="1400" b="1" dirty="0"/>
                        <a:t>PM</a:t>
                      </a:r>
                      <a:r>
                        <a:rPr lang="hr-HR" sz="1400" b="1" baseline="-25000" dirty="0"/>
                        <a:t>2.5</a:t>
                      </a:r>
                      <a:endParaRPr lang="hr-HR" sz="1400" b="1" dirty="0"/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/>
                        <a:t>Gravimetrijski 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14907:2006 </a:t>
                      </a:r>
                      <a:r>
                        <a:rPr lang="hr-HR" sz="1400" dirty="0"/>
                        <a:t>– Gravimetrijska metoda za određivanje PM2,5 </a:t>
                      </a:r>
                      <a:r>
                        <a:rPr lang="hr-HR" sz="1400" dirty="0" err="1"/>
                        <a:t>masene</a:t>
                      </a:r>
                      <a:r>
                        <a:rPr lang="hr-HR" sz="1400" dirty="0"/>
                        <a:t> frakcije lebdećih čestica</a:t>
                      </a:r>
                    </a:p>
                    <a:p>
                      <a:r>
                        <a:rPr lang="hr-HR" sz="1400" dirty="0"/>
                        <a:t>(EN 14907:2005)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14331063"/>
                  </a:ext>
                </a:extLst>
              </a:tr>
              <a:tr h="149433">
                <a:tc>
                  <a:txBody>
                    <a:bodyPr/>
                    <a:lstStyle/>
                    <a:p>
                      <a:r>
                        <a:rPr lang="hr-HR" sz="1400" b="1" dirty="0"/>
                        <a:t>Ukupna plinovita živa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400"/>
                        <a:t>CV AAS ili CV AFS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/>
                        <a:t>HRN EN 15852:2010 </a:t>
                      </a:r>
                      <a:r>
                        <a:rPr lang="hr-HR" sz="1400" dirty="0"/>
                        <a:t>– Određivanje ukupne plinovite žive</a:t>
                      </a:r>
                    </a:p>
                  </a:txBody>
                  <a:tcPr marL="22186" marR="22186" marT="11093" marB="110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00360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88705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hr-HR" sz="2000" dirty="0" smtClean="0">
                <a:solidFill>
                  <a:srgbClr val="0070C0"/>
                </a:solidFill>
              </a:rPr>
              <a:t>Prema </a:t>
            </a:r>
            <a:r>
              <a:rPr lang="hr-HR" sz="2000" i="1" dirty="0" smtClean="0">
                <a:solidFill>
                  <a:srgbClr val="0070C0"/>
                </a:solidFill>
              </a:rPr>
              <a:t>DIREKTIVI 2008/50/EZ EUROPSKOG PARLAMENTA I VIJEĆA od 21. svibnja 2008. o kvaliteti zraka i čišćem zraku za Europu</a:t>
            </a:r>
            <a:r>
              <a:rPr lang="hr-HR" sz="2000" dirty="0">
                <a:solidFill>
                  <a:srgbClr val="0070C0"/>
                </a:solidFill>
              </a:rPr>
              <a:t>, PRILOG VI., </a:t>
            </a:r>
            <a:r>
              <a:rPr lang="hr-HR" sz="2000" i="1" dirty="0">
                <a:solidFill>
                  <a:srgbClr val="0070C0"/>
                </a:solidFill>
              </a:rPr>
              <a:t>Referentne metode za procjenu koncentracija sumporova dioksida, dušikova dioksida i dušikovih oksida, lebdećih čestica (PM 10 i PM 2,5 ), olova, benzena, ugljikova </a:t>
            </a:r>
            <a:r>
              <a:rPr lang="hr-HR" sz="2000" i="1" dirty="0" err="1">
                <a:solidFill>
                  <a:srgbClr val="0070C0"/>
                </a:solidFill>
              </a:rPr>
              <a:t>monoksida</a:t>
            </a:r>
            <a:r>
              <a:rPr lang="hr-HR" sz="2000" i="1" dirty="0">
                <a:solidFill>
                  <a:srgbClr val="0070C0"/>
                </a:solidFill>
              </a:rPr>
              <a:t> i prizemnog </a:t>
            </a:r>
            <a:r>
              <a:rPr lang="hr-HR" sz="2000" i="1" dirty="0" smtClean="0">
                <a:solidFill>
                  <a:srgbClr val="0070C0"/>
                </a:solidFill>
              </a:rPr>
              <a:t>ozona</a:t>
            </a:r>
            <a:r>
              <a:rPr lang="hr-HR" sz="2000" dirty="0" smtClean="0">
                <a:solidFill>
                  <a:srgbClr val="0070C0"/>
                </a:solidFill>
              </a:rPr>
              <a:t>:</a:t>
            </a:r>
          </a:p>
          <a:p>
            <a:pPr marL="0" lvl="1">
              <a:spcBef>
                <a:spcPct val="20000"/>
              </a:spcBef>
            </a:pPr>
            <a:endParaRPr lang="hr-HR" sz="2000" i="1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mjerenje sumporova dioksida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Referentna </a:t>
            </a:r>
            <a:r>
              <a:rPr lang="pl-PL" sz="2000" dirty="0">
                <a:solidFill>
                  <a:srgbClr val="0070C0"/>
                </a:solidFill>
              </a:rPr>
              <a:t>metoda za mjerenje sumporova dioksida opisana je u normi EN 14212:2012 ‚Vanjski zrak – Standardna metoda za mjerenje koncentracije sumporova dioksida u zraku ultraljubičastom fluorescencijom’.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50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mjerenje dušikova dioksida i dušikovih oksida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mjerenje dušikova dioksida i dušikovih oksida opisana je u normi EN 14211:2012 ‚Vanjski zrak – Standardna metoda za mjerenje koncentracije dušikova dioksida i dušikova monoksida u zraku kemiluminiscencijom</a:t>
            </a:r>
            <a:r>
              <a:rPr lang="pl-PL" sz="2000" dirty="0" smtClean="0">
                <a:solidFill>
                  <a:srgbClr val="0070C0"/>
                </a:solidFill>
              </a:rPr>
              <a:t>’.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uzorkovanje i mjerenje </a:t>
            </a:r>
            <a:r>
              <a:rPr lang="pl-PL" sz="2000" b="1" dirty="0" smtClean="0">
                <a:solidFill>
                  <a:srgbClr val="0070C0"/>
                </a:solidFill>
              </a:rPr>
              <a:t>olova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uzorkovanje olova opisana je u odjeljku A (4) ovog Priloga. Referentna metoda za mjerenje olova opisana je u EN 14902:2005 „Standardna metoda za mjerenje Pb/Cd/As/Ni u PM 10 frakciji lebdećih čestica”.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353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uzorkovanje i mjerenje PM </a:t>
            </a:r>
            <a:r>
              <a:rPr lang="pl-PL" sz="2000" b="1" dirty="0" smtClean="0">
                <a:solidFill>
                  <a:srgbClr val="0070C0"/>
                </a:solidFill>
              </a:rPr>
              <a:t>10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uzorkovanje i mjerenje PM10 opisana je u normi EN 12341:2014 ‚Vanjski zrak – Standardna gravimetrijska metoda mjerenja za određivanje masene koncentracije lebdećih čestica u PM10 ili PM2,5</a:t>
            </a:r>
            <a:r>
              <a:rPr lang="pl-PL" sz="2000" dirty="0" smtClean="0">
                <a:solidFill>
                  <a:srgbClr val="0070C0"/>
                </a:solidFill>
              </a:rPr>
              <a:t>’.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Referentna </a:t>
            </a:r>
            <a:r>
              <a:rPr lang="pl-PL" sz="2000" b="1" dirty="0">
                <a:solidFill>
                  <a:srgbClr val="0070C0"/>
                </a:solidFill>
              </a:rPr>
              <a:t>metoda za uzorkovanje i mjerenje PM </a:t>
            </a:r>
            <a:r>
              <a:rPr lang="pl-PL" sz="2000" b="1" dirty="0" smtClean="0">
                <a:solidFill>
                  <a:srgbClr val="0070C0"/>
                </a:solidFill>
              </a:rPr>
              <a:t>2,5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uzorkovanje i mjerenje PM2,5 opisana je u normi EN 12341:2014 ‚Vanjski zrak – Standardna gravimetrijska metoda mjerenja za određivanje masene koncentracije lebdećih čestica u PM10 ili PM2,5’.</a:t>
            </a:r>
          </a:p>
        </p:txBody>
      </p:sp>
    </p:spTree>
    <p:extLst>
      <p:ext uri="{BB962C8B-B14F-4D97-AF65-F5344CB8AC3E}">
        <p14:creationId xmlns:p14="http://schemas.microsoft.com/office/powerpoint/2010/main" val="26334328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uzorkovanje i mjerenje </a:t>
            </a:r>
            <a:r>
              <a:rPr lang="pl-PL" sz="2000" b="1" dirty="0" smtClean="0">
                <a:solidFill>
                  <a:srgbClr val="0070C0"/>
                </a:solidFill>
              </a:rPr>
              <a:t>benzena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mjerenje benzena opisana je u EN 14662:2005, dijelovima 1., 2. i 3. „Kvaliteta zraka – Standardna metoda za mjerenje koncentracija benzena</a:t>
            </a:r>
            <a:r>
              <a:rPr lang="pl-PL" sz="2000" dirty="0" smtClean="0">
                <a:solidFill>
                  <a:srgbClr val="0070C0"/>
                </a:solidFill>
              </a:rPr>
              <a:t>”.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mjerenje ugljikova </a:t>
            </a:r>
            <a:r>
              <a:rPr lang="pl-PL" sz="2000" b="1" dirty="0" smtClean="0">
                <a:solidFill>
                  <a:srgbClr val="0070C0"/>
                </a:solidFill>
              </a:rPr>
              <a:t>monoksida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mjerenje ugljikova monoksida opisana je u normi EN 14626:2012 ‚Vanjski zrak – Standardna metoda za mjerenje koncentracije ugljikova monoksida nedisperzivnom infracrvenom spektroskopijom’.</a:t>
            </a:r>
          </a:p>
        </p:txBody>
      </p:sp>
    </p:spTree>
    <p:extLst>
      <p:ext uri="{BB962C8B-B14F-4D97-AF65-F5344CB8AC3E}">
        <p14:creationId xmlns:p14="http://schemas.microsoft.com/office/powerpoint/2010/main" val="41721276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AKREDITACIJA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Laboratoriji koji djeluju u skladu s HRN EN ISO/IEC 17025 mogu se akreditirati. Areditacija je treća neovisna strana koja potvrđuje osposobljenost laboratorija.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Sustav akreditacije razvija se u svakoj državi. Svaka država ima JEDNO akreditacijsko tijelo, kao krovnu organizaciju kvalitete i koje djeluje neovisno.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Akreditacijsko tijelo ocjenjuje laboratorij i ukoliko laboratorij dokaže osposobljenost prema ISO/IEC 17025, dodjeljuje mu se potvrda o akreditaciji, s točnim područje za koje je laboratorij osposobljen provoditi svoje aktivnosti.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RH akreditacijsko tijelo je Hrvatska akreditacijska agencija (HAA).</a:t>
            </a:r>
          </a:p>
        </p:txBody>
      </p:sp>
    </p:spTree>
    <p:extLst>
      <p:ext uri="{BB962C8B-B14F-4D97-AF65-F5344CB8AC3E}">
        <p14:creationId xmlns:p14="http://schemas.microsoft.com/office/powerpoint/2010/main" val="42330564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REFERENTNE METODE</a:t>
            </a:r>
            <a:endParaRPr lang="hr-BA" sz="2400" b="1" dirty="0">
              <a:solidFill>
                <a:srgbClr val="1F497D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Referentna metoda za mjerenje prizemnog </a:t>
            </a:r>
            <a:r>
              <a:rPr lang="pl-PL" sz="2000" b="1" dirty="0" smtClean="0">
                <a:solidFill>
                  <a:srgbClr val="0070C0"/>
                </a:solidFill>
              </a:rPr>
              <a:t>ozona</a:t>
            </a: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Referentna metoda za mjerenje prizemnog ozona opisana je u EN normi 14625:2012 ‚Vanjski zrak – Standardna metoda za mjerenje koncentracije ozona ultraljubičastom fotometrijom</a:t>
            </a:r>
            <a:r>
              <a:rPr lang="pl-PL" sz="2000" dirty="0" smtClean="0">
                <a:solidFill>
                  <a:srgbClr val="0070C0"/>
                </a:solidFill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9977584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</a:t>
            </a:r>
            <a:r>
              <a:rPr lang="pl-PL" sz="2000" i="1" dirty="0" smtClean="0">
                <a:solidFill>
                  <a:srgbClr val="0070C0"/>
                </a:solidFill>
              </a:rPr>
              <a:t>- </a:t>
            </a:r>
            <a:r>
              <a:rPr lang="pl-PL" sz="2000" i="1" dirty="0">
                <a:solidFill>
                  <a:srgbClr val="0070C0"/>
                </a:solidFill>
              </a:rPr>
              <a:t>Standardna metoda za mjerenje koncentracije sumporova dioksida u zraku ultraljubičastom </a:t>
            </a:r>
            <a:r>
              <a:rPr lang="pl-PL" sz="2000" i="1" dirty="0" smtClean="0">
                <a:solidFill>
                  <a:srgbClr val="0070C0"/>
                </a:solidFill>
              </a:rPr>
              <a:t>fluorescencijom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norma ima i ispravak: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HRN EN 14212:2012/Ispr.1:2014 (EN 14212:2012/AC:2014)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koncentracije sumporovog dioksida u okolišnom zraku na mjernom načelu </a:t>
            </a:r>
            <a:r>
              <a:rPr lang="pl-PL" sz="2000" b="1" dirty="0" smtClean="0">
                <a:solidFill>
                  <a:srgbClr val="0070C0"/>
                </a:solidFill>
              </a:rPr>
              <a:t>ultraljubičaste fluoroscencije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opisuje izvedbene karakteristike i postavlja minimalne kriterije potrebne za odabir odgovarajućeg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Također, ona sadrži procjenu prikladnosti analizatora za uporabu na mjernoj postaji kako bi se zadovoljili zahtjevi kvalitete podataka sukladno Direktivi 2008/50/EC.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078592"/>
            <a:ext cx="16097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852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MJERNO PODRUČJE</a:t>
            </a:r>
          </a:p>
          <a:p>
            <a:pPr marL="0" lvl="1" algn="ctr">
              <a:spcBef>
                <a:spcPct val="20000"/>
              </a:spcBef>
            </a:pPr>
            <a:r>
              <a:rPr lang="hr-HR" sz="2000" b="1" dirty="0"/>
              <a:t>0 </a:t>
            </a:r>
            <a:r>
              <a:rPr lang="hr-HR" sz="2000" b="1" dirty="0" smtClean="0"/>
              <a:t>- 1000 </a:t>
            </a:r>
            <a:r>
              <a:rPr lang="hr-HR" sz="2000" b="1" dirty="0"/>
              <a:t>µg/m</a:t>
            </a:r>
            <a:r>
              <a:rPr lang="hr-HR" sz="2000" b="1" baseline="30000" dirty="0"/>
              <a:t>3</a:t>
            </a:r>
            <a:r>
              <a:rPr lang="hr-HR" sz="2000" b="1" dirty="0"/>
              <a:t> </a:t>
            </a:r>
            <a:endParaRPr lang="hr-HR" sz="2000" b="1" dirty="0" smtClean="0"/>
          </a:p>
          <a:p>
            <a:pPr marL="0" lvl="1" algn="ctr">
              <a:spcBef>
                <a:spcPct val="20000"/>
              </a:spcBef>
            </a:pPr>
            <a:r>
              <a:rPr lang="hr-HR" sz="2000" dirty="0" smtClean="0"/>
              <a:t>(0 - </a:t>
            </a:r>
            <a:r>
              <a:rPr lang="hr-HR" sz="2000" dirty="0"/>
              <a:t>376 </a:t>
            </a:r>
            <a:r>
              <a:rPr lang="hr-HR" sz="2000" dirty="0" err="1"/>
              <a:t>nmol</a:t>
            </a:r>
            <a:r>
              <a:rPr lang="hr-HR" sz="2000" dirty="0"/>
              <a:t>/mol</a:t>
            </a:r>
            <a:r>
              <a:rPr lang="hr-HR" sz="2000" dirty="0" smtClean="0"/>
              <a:t>)</a:t>
            </a:r>
            <a:endParaRPr lang="hr-HR" sz="2000" dirty="0"/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MJERNO </a:t>
            </a:r>
            <a:r>
              <a:rPr lang="pl-PL" sz="2000" i="1" dirty="0" smtClean="0">
                <a:solidFill>
                  <a:srgbClr val="0070C0"/>
                </a:solidFill>
              </a:rPr>
              <a:t>NAČELO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b="1" dirty="0" smtClean="0"/>
              <a:t>UV FLUORESCENCIJA</a:t>
            </a:r>
            <a:endParaRPr lang="pl-PL" sz="2000" b="1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62" y="4341413"/>
            <a:ext cx="1306632" cy="13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468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3165" y="1276905"/>
                <a:ext cx="8709225" cy="567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ct val="20000"/>
                  </a:spcBef>
                </a:pPr>
                <a:r>
                  <a:rPr lang="hr-BA" sz="2400" b="1" dirty="0" smtClean="0">
                    <a:solidFill>
                      <a:srgbClr val="1F497D"/>
                    </a:solidFill>
                  </a:rPr>
                  <a:t>HRN EN 14212:2012 </a:t>
                </a:r>
                <a:endParaRPr lang="pl-PL" sz="2000" b="1" dirty="0" smtClean="0">
                  <a:solidFill>
                    <a:srgbClr val="0070C0"/>
                  </a:solidFill>
                </a:endParaRPr>
              </a:p>
              <a:p>
                <a:pPr algn="just"/>
                <a:r>
                  <a:rPr lang="hr-HR" dirty="0"/>
                  <a:t>Mjerno načelo temelji se na fluorescentnom zračenju molekula SO</a:t>
                </a:r>
                <a:r>
                  <a:rPr lang="hr-HR" baseline="-25000" dirty="0"/>
                  <a:t>2</a:t>
                </a:r>
                <a:r>
                  <a:rPr lang="hr-HR" dirty="0"/>
                  <a:t> kada su one izložene ultraljubičastom (UV) zračenju. UV fluorescencija događa se kada molekula SO</a:t>
                </a:r>
                <a:r>
                  <a:rPr lang="hr-HR" baseline="-25000" dirty="0"/>
                  <a:t>2</a:t>
                </a:r>
                <a:r>
                  <a:rPr lang="hr-HR" dirty="0"/>
                  <a:t> zbog izlaganja UV zračenju prelazi iz normalnog u ekscitirano stanje te se nakon toga vraća u normalno stanje uz emisiju zračenja.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𝑆𝑂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+</m:t>
                      </m:r>
                      <m:r>
                        <a:rPr lang="hr-HR" i="1">
                          <a:latin typeface="Cambria Math"/>
                        </a:rPr>
                        <m:t>h𝑣</m:t>
                      </m:r>
                      <m:r>
                        <a:rPr lang="hr-HR" i="1">
                          <a:latin typeface="Cambria Math"/>
                        </a:rPr>
                        <m:t> → </m:t>
                      </m:r>
                      <m:sSubSup>
                        <m:sSubSupPr>
                          <m:ctrlPr>
                            <a:rPr lang="hr-H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/>
                            </a:rPr>
                            <m:t>𝑆𝑂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hr-H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r-H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/>
                            </a:rPr>
                            <m:t>𝑆𝑂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hr-HR" i="1">
                          <a:latin typeface="Cambria Math"/>
                        </a:rPr>
                        <m:t> → </m:t>
                      </m:r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𝑆𝑂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+</m:t>
                      </m:r>
                      <m:r>
                        <a:rPr lang="hr-HR" i="1">
                          <a:latin typeface="Cambria Math"/>
                        </a:rPr>
                        <m:t>h𝑣</m:t>
                      </m:r>
                    </m:oMath>
                  </m:oMathPara>
                </a14:m>
                <a:endParaRPr lang="hr-HR" dirty="0"/>
              </a:p>
              <a:p>
                <a:pPr algn="just"/>
                <a:r>
                  <a:rPr lang="hr-HR" dirty="0"/>
                  <a:t>	</a:t>
                </a:r>
              </a:p>
              <a:p>
                <a:pPr algn="just"/>
                <a:r>
                  <a:rPr lang="hr-HR" dirty="0"/>
                  <a:t>Intenzitet emitiranog zračenja proporcionalan je broju molekula SO</a:t>
                </a:r>
                <a:r>
                  <a:rPr lang="hr-HR" baseline="-25000" dirty="0"/>
                  <a:t>2</a:t>
                </a:r>
                <a:r>
                  <a:rPr lang="hr-HR" dirty="0"/>
                  <a:t> u danom volumenu, odnosno koncentraciji SO</a:t>
                </a:r>
                <a:r>
                  <a:rPr lang="hr-HR" baseline="-25000" dirty="0"/>
                  <a:t>2</a:t>
                </a:r>
                <a:r>
                  <a:rPr lang="hr-HR" dirty="0"/>
                  <a:t>. Ovisnost koncentracije SO</a:t>
                </a:r>
                <a:r>
                  <a:rPr lang="hr-HR" baseline="-25000" dirty="0"/>
                  <a:t>2</a:t>
                </a:r>
                <a:r>
                  <a:rPr lang="hr-HR" dirty="0"/>
                  <a:t> o intenzitetu zračenja može se opisati sljedećom jednadžbom: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/>
                        </a:rPr>
                        <m:t>𝐹</m:t>
                      </m:r>
                      <m:r>
                        <a:rPr lang="hr-HR" i="1">
                          <a:latin typeface="Cambria Math"/>
                        </a:rPr>
                        <m:t>=</m:t>
                      </m:r>
                      <m:r>
                        <a:rPr lang="hr-HR" i="1">
                          <a:latin typeface="Cambria Math"/>
                        </a:rPr>
                        <m:t>𝑘</m:t>
                      </m:r>
                      <m:r>
                        <a:rPr lang="hr-HR" i="1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𝑆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hr-H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hr-HR" dirty="0"/>
              </a:p>
              <a:p>
                <a:r>
                  <a:rPr lang="hr-HR" dirty="0"/>
                  <a:t> </a:t>
                </a:r>
              </a:p>
              <a:p>
                <a:r>
                  <a:rPr lang="hr-HR" dirty="0"/>
                  <a:t>gdje su:</a:t>
                </a:r>
              </a:p>
              <a:p>
                <a:r>
                  <a:rPr lang="hr-HR" dirty="0"/>
                  <a:t>F – intenzitet zračenja</a:t>
                </a:r>
              </a:p>
              <a:p>
                <a:r>
                  <a:rPr lang="hr-HR" dirty="0"/>
                  <a:t>k – koeficijent proporcionalnosti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r-HR" i="1">
                            <a:latin typeface="Cambria Math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hr-HR" i="1">
                            <a:latin typeface="Cambria Math"/>
                          </a:rPr>
                          <m:t>𝑆</m:t>
                        </m:r>
                        <m:sSub>
                          <m:sSubPr>
                            <m:ctrlPr>
                              <a:rPr lang="hr-H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hr-H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hr-HR" dirty="0"/>
                  <a:t>– koncentracija SO</a:t>
                </a:r>
                <a:r>
                  <a:rPr lang="hr-HR" baseline="-25000" dirty="0"/>
                  <a:t>2</a:t>
                </a:r>
                <a:endParaRPr lang="hr-HR" dirty="0"/>
              </a:p>
              <a:p>
                <a:pPr marL="0" lvl="1">
                  <a:spcBef>
                    <a:spcPct val="20000"/>
                  </a:spcBef>
                </a:pPr>
                <a:endParaRPr lang="pl-PL" sz="2000" dirty="0" smtClean="0">
                  <a:solidFill>
                    <a:srgbClr val="0070C0"/>
                  </a:solidFill>
                </a:endParaRPr>
              </a:p>
              <a:p>
                <a:pPr marL="0" lvl="1">
                  <a:spcBef>
                    <a:spcPct val="20000"/>
                  </a:spcBef>
                </a:pPr>
                <a:endParaRPr lang="pl-PL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5" y="1276905"/>
                <a:ext cx="8709225" cy="5679888"/>
              </a:xfrm>
              <a:prstGeom prst="rect">
                <a:avLst/>
              </a:prstGeom>
              <a:blipFill>
                <a:blip r:embed="rId4"/>
                <a:stretch>
                  <a:fillRect l="-1120" t="-858" r="-49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7303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algn="just"/>
            <a:r>
              <a:rPr lang="hr-HR" dirty="0"/>
              <a:t>Prije ulaska u reakcijsku komoru zrak se filtrira i prolazi kroz </a:t>
            </a:r>
            <a:r>
              <a:rPr lang="hr-HR" dirty="0" err="1"/>
              <a:t>otklanjač</a:t>
            </a:r>
            <a:r>
              <a:rPr lang="hr-HR" dirty="0"/>
              <a:t> (</a:t>
            </a:r>
            <a:r>
              <a:rPr lang="hr-HR" i="1" dirty="0" err="1"/>
              <a:t>scrabber</a:t>
            </a:r>
            <a:r>
              <a:rPr lang="hr-HR" dirty="0"/>
              <a:t>) ugljikovodika koji bi inače prouzrokovali interferencije. Nakon toga zrak ulazi u reakcijsku komoru gdje biva, pod standardiziranim uvjetima izložen UV zračenju u području valni duljina između 200 i 220 nm. Pri povratku iz pobuđenog u normalno stanje molekule SO</a:t>
            </a:r>
            <a:r>
              <a:rPr lang="hr-HR" baseline="-25000" dirty="0"/>
              <a:t>2</a:t>
            </a:r>
            <a:r>
              <a:rPr lang="hr-HR" dirty="0"/>
              <a:t> emitiraju zračenje u području valnih duljina između 240 i 420 nm. Ova emisija se pomoću selektivnih optičkih filtara pretvara u električni signal pomoću </a:t>
            </a:r>
            <a:r>
              <a:rPr lang="hr-HR" dirty="0" err="1"/>
              <a:t>fotopojačivača</a:t>
            </a:r>
            <a:r>
              <a:rPr lang="hr-HR" dirty="0"/>
              <a:t> ili </a:t>
            </a:r>
            <a:r>
              <a:rPr lang="hr-HR" dirty="0" err="1"/>
              <a:t>fotodiode</a:t>
            </a:r>
            <a:r>
              <a:rPr lang="hr-HR" dirty="0"/>
              <a:t>. Električni signal se mjeri te je njegov intenzitet proporcionalan broju molekula, odnosno pri standardiziranim uvjetima koncentraciji SO</a:t>
            </a:r>
            <a:r>
              <a:rPr lang="hr-HR" baseline="-25000" dirty="0"/>
              <a:t>2</a:t>
            </a:r>
            <a:r>
              <a:rPr lang="hr-HR" dirty="0"/>
              <a:t> koji je ušao u reakciju</a:t>
            </a:r>
            <a:r>
              <a:rPr lang="hr-HR" dirty="0" smtClean="0"/>
              <a:t>.</a:t>
            </a:r>
          </a:p>
          <a:p>
            <a:pPr algn="just"/>
            <a:endParaRPr lang="hr-HR" dirty="0"/>
          </a:p>
          <a:p>
            <a:pPr algn="just"/>
            <a:r>
              <a:rPr lang="hr-HR" dirty="0"/>
              <a:t>Koncentracije SO</a:t>
            </a:r>
            <a:r>
              <a:rPr lang="hr-HR" baseline="-25000" dirty="0"/>
              <a:t>2</a:t>
            </a:r>
            <a:r>
              <a:rPr lang="hr-HR" dirty="0"/>
              <a:t> mjere se izravno u volumen/volumen jedinicama (</a:t>
            </a:r>
            <a:r>
              <a:rPr lang="hr-HR" dirty="0" err="1"/>
              <a:t>ppb</a:t>
            </a:r>
            <a:r>
              <a:rPr lang="hr-HR" dirty="0"/>
              <a:t>) budući da je apsorpcija u IR spektru proporcionalna koncentraciji SO</a:t>
            </a:r>
            <a:r>
              <a:rPr lang="hr-HR" baseline="-25000" dirty="0"/>
              <a:t>2</a:t>
            </a:r>
            <a:r>
              <a:rPr lang="hr-HR" dirty="0"/>
              <a:t> u volumen/volumen jedinicama. </a:t>
            </a:r>
          </a:p>
          <a:p>
            <a:pPr algn="just"/>
            <a:r>
              <a:rPr lang="hr-HR" dirty="0"/>
              <a:t>Nakon dobivanja koncentracija u vrijednostima </a:t>
            </a:r>
            <a:r>
              <a:rPr lang="hr-HR" dirty="0" err="1"/>
              <a:t>ppb</a:t>
            </a:r>
            <a:r>
              <a:rPr lang="hr-HR" dirty="0"/>
              <a:t>, rezultat se preračunava na µg/m</a:t>
            </a:r>
            <a:r>
              <a:rPr lang="hr-HR" baseline="30000" dirty="0"/>
              <a:t>3</a:t>
            </a:r>
            <a:r>
              <a:rPr lang="hr-HR" dirty="0"/>
              <a:t> koristeći standardne konverzijske faktore za temperaturu 20 °C i tlak 101,3 </a:t>
            </a:r>
            <a:r>
              <a:rPr lang="hr-HR" dirty="0" err="1"/>
              <a:t>kPa</a:t>
            </a:r>
            <a:r>
              <a:rPr lang="hr-HR" dirty="0"/>
              <a:t> pri kojima je:</a:t>
            </a:r>
          </a:p>
          <a:p>
            <a:r>
              <a:rPr lang="hr-HR" dirty="0"/>
              <a:t> </a:t>
            </a:r>
          </a:p>
          <a:p>
            <a:pPr algn="ctr"/>
            <a:r>
              <a:rPr lang="hr-HR" dirty="0"/>
              <a:t>1 </a:t>
            </a:r>
            <a:r>
              <a:rPr lang="hr-HR" dirty="0" err="1"/>
              <a:t>ppb</a:t>
            </a:r>
            <a:r>
              <a:rPr lang="hr-HR" dirty="0"/>
              <a:t> (</a:t>
            </a:r>
            <a:r>
              <a:rPr lang="hr-HR" dirty="0" err="1"/>
              <a:t>nmol</a:t>
            </a:r>
            <a:r>
              <a:rPr lang="hr-HR" dirty="0"/>
              <a:t>/mol) SO</a:t>
            </a:r>
            <a:r>
              <a:rPr lang="hr-HR" baseline="-25000" dirty="0"/>
              <a:t>2</a:t>
            </a:r>
            <a:r>
              <a:rPr lang="hr-HR" dirty="0"/>
              <a:t>  =  2,66 µg/m3 SO</a:t>
            </a:r>
            <a:r>
              <a:rPr lang="hr-HR" baseline="-25000" dirty="0"/>
              <a:t>2</a:t>
            </a:r>
            <a:endParaRPr lang="hr-HR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0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5" y="1850224"/>
            <a:ext cx="5435405" cy="4167539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28" y="2604204"/>
            <a:ext cx="2809783" cy="2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01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– APSA 370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79" y="2522823"/>
            <a:ext cx="3857143" cy="24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36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THERMO SCIENTIFIC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MODEL 43i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7" y="2480918"/>
            <a:ext cx="4527394" cy="2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516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TELEDYNE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API T100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71" y="2603881"/>
            <a:ext cx="5895179" cy="24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32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AF 22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10" y="2173260"/>
            <a:ext cx="6366882" cy="3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834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9.1 HRN EN ISO/IEC 17025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STRUKTURA NORME</a:t>
            </a:r>
          </a:p>
          <a:p>
            <a:pPr marL="0"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12" name="Tablic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647879"/>
              </p:ext>
            </p:extLst>
          </p:nvPr>
        </p:nvGraphicFramePr>
        <p:xfrm>
          <a:off x="1137424" y="2390432"/>
          <a:ext cx="7225991" cy="2906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989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3061">
                <a:tc gridSpan="2">
                  <a:txBody>
                    <a:bodyPr/>
                    <a:lstStyle/>
                    <a:p>
                      <a:pPr algn="ctr"/>
                      <a:r>
                        <a:rPr lang="hr-HR" sz="2800" b="1" dirty="0" smtClean="0"/>
                        <a:t>HRN EN ISO/IEC </a:t>
                      </a:r>
                    </a:p>
                    <a:p>
                      <a:pPr algn="ctr"/>
                      <a:r>
                        <a:rPr lang="hr-HR" sz="2800" b="1" dirty="0" smtClean="0"/>
                        <a:t>17025</a:t>
                      </a:r>
                      <a:endParaRPr lang="hr-HR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hr-HR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627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/>
                        <a:t>Zahtjevi</a:t>
                      </a:r>
                      <a:r>
                        <a:rPr lang="hr-HR" sz="2400" b="1" baseline="0" dirty="0" smtClean="0"/>
                        <a:t> za upravljanje</a:t>
                      </a:r>
                      <a:endParaRPr lang="hr-H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/>
                        <a:t>4. Poglavlje</a:t>
                      </a:r>
                    </a:p>
                    <a:p>
                      <a:pPr algn="ctr"/>
                      <a:r>
                        <a:rPr lang="hr-HR" sz="2400" b="0" dirty="0" smtClean="0"/>
                        <a:t>4.1-4.15</a:t>
                      </a:r>
                      <a:endParaRPr lang="hr-HR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0890">
                <a:tc>
                  <a:txBody>
                    <a:bodyPr/>
                    <a:lstStyle/>
                    <a:p>
                      <a:pPr algn="ctr"/>
                      <a:r>
                        <a:rPr lang="hr-HR" sz="2400" b="1" dirty="0" smtClean="0"/>
                        <a:t>Tehnički zahtjevi</a:t>
                      </a:r>
                      <a:endParaRPr lang="hr-H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b="1" smtClean="0"/>
                        <a:t>5. Poglavlje</a:t>
                      </a:r>
                    </a:p>
                    <a:p>
                      <a:pPr algn="ctr"/>
                      <a:r>
                        <a:rPr lang="hr-HR" sz="2400" b="0" smtClean="0"/>
                        <a:t>5.1-5.10</a:t>
                      </a:r>
                      <a:endParaRPr lang="hr-HR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8926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</a:t>
            </a:r>
            <a:r>
              <a:rPr lang="pl-PL" sz="2000" i="1" dirty="0" smtClean="0">
                <a:solidFill>
                  <a:srgbClr val="0070C0"/>
                </a:solidFill>
              </a:rPr>
              <a:t>- </a:t>
            </a:r>
            <a:r>
              <a:rPr lang="pl-PL" sz="2000" i="1" dirty="0">
                <a:solidFill>
                  <a:srgbClr val="0070C0"/>
                </a:solidFill>
              </a:rPr>
              <a:t>Standardna metoda za mjerenje koncentracije sumporova dioksida u zraku ultraljubičastom </a:t>
            </a:r>
            <a:r>
              <a:rPr lang="pl-PL" sz="2000" i="1" dirty="0" smtClean="0">
                <a:solidFill>
                  <a:srgbClr val="0070C0"/>
                </a:solidFill>
              </a:rPr>
              <a:t>fluorescencijom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norma ima i ispravak:</a:t>
            </a:r>
          </a:p>
          <a:p>
            <a:pPr marL="0"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HRN EN 14212:2012/Ispr.1:2014 (EN 14212:2012/AC:2014)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koncentracije sumporovog dioksida u okolišnom zraku na mjernom načelu </a:t>
            </a:r>
            <a:r>
              <a:rPr lang="pl-PL" sz="2000" b="1" dirty="0" smtClean="0">
                <a:solidFill>
                  <a:srgbClr val="0070C0"/>
                </a:solidFill>
              </a:rPr>
              <a:t>ultraljubičaste fluoroscencije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FF0000"/>
                </a:solidFill>
              </a:rPr>
              <a:t>EKVIVALENTNA </a:t>
            </a:r>
            <a:r>
              <a:rPr lang="pl-PL" sz="2000" dirty="0" smtClean="0">
                <a:solidFill>
                  <a:srgbClr val="FF0000"/>
                </a:solidFill>
              </a:rPr>
              <a:t>METODA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Sumporovodik</a:t>
            </a:r>
            <a:r>
              <a:rPr lang="pl-PL" sz="2000" dirty="0" smtClean="0">
                <a:solidFill>
                  <a:srgbClr val="0070C0"/>
                </a:solidFill>
              </a:rPr>
              <a:t> se prevodi u </a:t>
            </a:r>
            <a:r>
              <a:rPr lang="pl-PL" sz="2000" b="1" dirty="0" smtClean="0">
                <a:solidFill>
                  <a:srgbClr val="0070C0"/>
                </a:solidFill>
              </a:rPr>
              <a:t>sumporov dioksid </a:t>
            </a:r>
            <a:r>
              <a:rPr lang="pl-PL" sz="2000" dirty="0" smtClean="0">
                <a:solidFill>
                  <a:srgbClr val="0070C0"/>
                </a:solidFill>
              </a:rPr>
              <a:t>čije se određivanje temelji na mjernom načelu UV fluoroscencije.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12" name="Slika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990" y="2078592"/>
            <a:ext cx="16097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554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(H</a:t>
            </a:r>
            <a:r>
              <a:rPr lang="hr-BA" sz="1600" b="1" dirty="0" smtClean="0">
                <a:solidFill>
                  <a:srgbClr val="1F497D"/>
                </a:solidFill>
              </a:rPr>
              <a:t>2</a:t>
            </a:r>
            <a:r>
              <a:rPr lang="hr-BA" sz="2400" b="1" dirty="0" smtClean="0">
                <a:solidFill>
                  <a:srgbClr val="1F497D"/>
                </a:solidFill>
              </a:rPr>
              <a:t>S)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algn="just"/>
            <a:r>
              <a:rPr lang="hr-HR" dirty="0"/>
              <a:t>Prilikom ulaska u analizator zrak se filtrira i najprije prolazi </a:t>
            </a:r>
            <a:r>
              <a:rPr lang="hr-HR" dirty="0" err="1"/>
              <a:t>otklanjač</a:t>
            </a:r>
            <a:r>
              <a:rPr lang="hr-HR" dirty="0"/>
              <a:t> (</a:t>
            </a:r>
            <a:r>
              <a:rPr lang="hr-HR" i="1" dirty="0" err="1"/>
              <a:t>scrabber</a:t>
            </a:r>
            <a:r>
              <a:rPr lang="hr-HR" dirty="0"/>
              <a:t>) sumporova dioksida koji u potpunosti na sebe adsorbira SO</a:t>
            </a:r>
            <a:r>
              <a:rPr lang="hr-HR" baseline="-25000" dirty="0"/>
              <a:t>2</a:t>
            </a:r>
            <a:r>
              <a:rPr lang="hr-HR" dirty="0"/>
              <a:t> iz uzorkovanog zraka, što je neophodno da bi se izbjeglo mjerenje SO</a:t>
            </a:r>
            <a:r>
              <a:rPr lang="hr-HR" baseline="-25000" dirty="0"/>
              <a:t>2</a:t>
            </a:r>
            <a:r>
              <a:rPr lang="hr-HR" dirty="0"/>
              <a:t> koji bi se onda prikazivao kao </a:t>
            </a:r>
            <a:r>
              <a:rPr lang="hr-HR" cap="all" dirty="0"/>
              <a:t>H</a:t>
            </a:r>
            <a:r>
              <a:rPr lang="hr-HR" cap="all" baseline="-25000" dirty="0"/>
              <a:t>2</a:t>
            </a:r>
            <a:r>
              <a:rPr lang="hr-HR" cap="all" dirty="0"/>
              <a:t>S.</a:t>
            </a:r>
            <a:r>
              <a:rPr lang="hr-HR" dirty="0"/>
              <a:t> Nakon toga zrak prelazi u izmjenjivač (</a:t>
            </a:r>
            <a:r>
              <a:rPr lang="hr-HR" i="1" dirty="0" err="1"/>
              <a:t>converter</a:t>
            </a:r>
            <a:r>
              <a:rPr lang="hr-HR" dirty="0"/>
              <a:t>) u kojem dolazi do oksidacije </a:t>
            </a:r>
            <a:r>
              <a:rPr lang="hr-HR" dirty="0" err="1"/>
              <a:t>sumporovodika</a:t>
            </a:r>
            <a:r>
              <a:rPr lang="hr-HR" dirty="0"/>
              <a:t> u sumporni dioksid i to u omjeru mol za mol. Nakon ovoga postupka daljnje mjerenje identično je mjerenju SO</a:t>
            </a:r>
            <a:r>
              <a:rPr lang="hr-HR" baseline="-25000" dirty="0"/>
              <a:t>2.</a:t>
            </a:r>
            <a:r>
              <a:rPr lang="hr-HR" dirty="0"/>
              <a:t>  </a:t>
            </a:r>
            <a:endParaRPr lang="hr-HR" dirty="0" smtClean="0"/>
          </a:p>
          <a:p>
            <a:pPr algn="just"/>
            <a:endParaRPr lang="hr-HR" dirty="0"/>
          </a:p>
          <a:p>
            <a:pPr algn="just"/>
            <a:r>
              <a:rPr lang="hr-HR" dirty="0"/>
              <a:t>Prije ulaska u reakcijsku komoru zrak se filtrira i prolazi kroz </a:t>
            </a:r>
            <a:r>
              <a:rPr lang="hr-HR" dirty="0" err="1"/>
              <a:t>otklanjač</a:t>
            </a:r>
            <a:r>
              <a:rPr lang="hr-HR" dirty="0"/>
              <a:t> (</a:t>
            </a:r>
            <a:r>
              <a:rPr lang="hr-HR" i="1" dirty="0" err="1"/>
              <a:t>scrabber</a:t>
            </a:r>
            <a:r>
              <a:rPr lang="hr-HR" dirty="0"/>
              <a:t>) ugljikovodika koji bi inače prouzrokovali interferencije. Nakon toga zrak ulazi u reakcijsku komoru gdje biva, pod standardiziranim uvjetima izložen UV zračenju u području valni duljina između 200 i 220 nm. </a:t>
            </a:r>
            <a:endParaRPr lang="hr-HR" dirty="0" smtClean="0"/>
          </a:p>
          <a:p>
            <a:pPr algn="just"/>
            <a:endParaRPr lang="hr-HR" dirty="0"/>
          </a:p>
          <a:p>
            <a:pPr algn="just"/>
            <a:r>
              <a:rPr lang="hr-HR" dirty="0"/>
              <a:t>Pri povratku iz pobuđenog u normalno stanje molekule SO</a:t>
            </a:r>
            <a:r>
              <a:rPr lang="hr-HR" baseline="-25000" dirty="0"/>
              <a:t>2</a:t>
            </a:r>
            <a:r>
              <a:rPr lang="hr-HR" dirty="0"/>
              <a:t> emitiraju zračenje u području valnih duljina između 240 i 420 nm. Ova emisija se pomoću selektivnih optičkih filtara pretvara u električni signal pomoću </a:t>
            </a:r>
            <a:r>
              <a:rPr lang="hr-HR" dirty="0" err="1"/>
              <a:t>fotopojačivača</a:t>
            </a:r>
            <a:r>
              <a:rPr lang="hr-HR" dirty="0"/>
              <a:t> ili </a:t>
            </a:r>
            <a:r>
              <a:rPr lang="hr-HR" dirty="0" err="1"/>
              <a:t>fotodiode</a:t>
            </a:r>
            <a:r>
              <a:rPr lang="hr-HR" dirty="0"/>
              <a:t>. Električni signal se mjeri te je njegov intenzitet proporcionalan broju molekula, odnosno pri standardiziranim uvjetima koncentraciji SO</a:t>
            </a:r>
            <a:r>
              <a:rPr lang="hr-HR" baseline="-25000" dirty="0"/>
              <a:t>2</a:t>
            </a:r>
            <a:r>
              <a:rPr lang="hr-HR" dirty="0"/>
              <a:t> koji je ušao u reakciju</a:t>
            </a:r>
            <a:r>
              <a:rPr lang="hr-HR" dirty="0" smtClean="0"/>
              <a:t>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165454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(H</a:t>
            </a:r>
            <a:r>
              <a:rPr lang="hr-BA" sz="1600" b="1" dirty="0" smtClean="0">
                <a:solidFill>
                  <a:srgbClr val="1F497D"/>
                </a:solidFill>
              </a:rPr>
              <a:t>2</a:t>
            </a:r>
            <a:r>
              <a:rPr lang="hr-BA" sz="2400" b="1" dirty="0" smtClean="0">
                <a:solidFill>
                  <a:srgbClr val="1F497D"/>
                </a:solidFill>
              </a:rPr>
              <a:t>S)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algn="just"/>
            <a:r>
              <a:rPr lang="hr-HR" dirty="0" smtClean="0"/>
              <a:t>Koncentracije </a:t>
            </a:r>
            <a:r>
              <a:rPr lang="hr-HR" dirty="0"/>
              <a:t>SO</a:t>
            </a:r>
            <a:r>
              <a:rPr lang="hr-HR" baseline="-25000" dirty="0"/>
              <a:t>2</a:t>
            </a:r>
            <a:r>
              <a:rPr lang="hr-HR" dirty="0"/>
              <a:t> mjere se izravno u volumen/volumen jedinicama (</a:t>
            </a:r>
            <a:r>
              <a:rPr lang="hr-HR" dirty="0" err="1"/>
              <a:t>ppb</a:t>
            </a:r>
            <a:r>
              <a:rPr lang="hr-HR" dirty="0"/>
              <a:t>) budući da je apsorpcija u IR spektru proporcionalna koncentraciji SO</a:t>
            </a:r>
            <a:r>
              <a:rPr lang="hr-HR" baseline="-25000" dirty="0"/>
              <a:t>2</a:t>
            </a:r>
            <a:r>
              <a:rPr lang="hr-HR" dirty="0"/>
              <a:t> u volumen/volumen jedinicama. Nakon dobivanja koncentracija u </a:t>
            </a:r>
            <a:r>
              <a:rPr lang="hr-HR" dirty="0" err="1"/>
              <a:t>ppb</a:t>
            </a:r>
            <a:r>
              <a:rPr lang="hr-HR" dirty="0"/>
              <a:t> jedinicama, rezultat se preračunava na µg/m3 koristeći se standardnim konverzijskim faktorima za temperaturu 20 °C i tlak 101,3 </a:t>
            </a:r>
            <a:r>
              <a:rPr lang="hr-HR" dirty="0" err="1"/>
              <a:t>kPa</a:t>
            </a:r>
            <a:r>
              <a:rPr lang="hr-HR" dirty="0"/>
              <a:t>:</a:t>
            </a:r>
          </a:p>
          <a:p>
            <a:pPr algn="just"/>
            <a:r>
              <a:rPr lang="hr-HR" dirty="0"/>
              <a:t> </a:t>
            </a:r>
          </a:p>
          <a:p>
            <a:pPr algn="ctr"/>
            <a:r>
              <a:rPr lang="hr-HR" dirty="0"/>
              <a:t>1 </a:t>
            </a:r>
            <a:r>
              <a:rPr lang="hr-HR" dirty="0" err="1"/>
              <a:t>ppb</a:t>
            </a:r>
            <a:r>
              <a:rPr lang="hr-HR" dirty="0"/>
              <a:t> (</a:t>
            </a:r>
            <a:r>
              <a:rPr lang="hr-HR" dirty="0" err="1"/>
              <a:t>nmol</a:t>
            </a:r>
            <a:r>
              <a:rPr lang="hr-HR" dirty="0"/>
              <a:t>/mol) SO</a:t>
            </a:r>
            <a:r>
              <a:rPr lang="hr-HR" baseline="-25000" dirty="0"/>
              <a:t>2</a:t>
            </a:r>
            <a:r>
              <a:rPr lang="hr-HR" dirty="0"/>
              <a:t> (</a:t>
            </a:r>
            <a:r>
              <a:rPr lang="hr-HR" cap="all" dirty="0"/>
              <a:t>H</a:t>
            </a:r>
            <a:r>
              <a:rPr lang="hr-HR" cap="all" baseline="-25000" dirty="0"/>
              <a:t>2</a:t>
            </a:r>
            <a:r>
              <a:rPr lang="hr-HR" cap="all" dirty="0"/>
              <a:t>S)</a:t>
            </a:r>
            <a:r>
              <a:rPr lang="hr-HR" dirty="0"/>
              <a:t>  =  1,41 µg/m</a:t>
            </a:r>
            <a:r>
              <a:rPr lang="hr-HR" baseline="30000" dirty="0"/>
              <a:t>3 </a:t>
            </a:r>
            <a:r>
              <a:rPr lang="hr-HR" cap="all" dirty="0"/>
              <a:t>H</a:t>
            </a:r>
            <a:r>
              <a:rPr lang="hr-HR" cap="all" baseline="-25000" dirty="0"/>
              <a:t>2</a:t>
            </a:r>
            <a:r>
              <a:rPr lang="hr-HR" cap="all" dirty="0"/>
              <a:t>S</a:t>
            </a:r>
            <a:endParaRPr lang="hr-HR" dirty="0"/>
          </a:p>
          <a:p>
            <a:pPr marL="0" lvl="1" algn="just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 algn="just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552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HORIBA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APSA 370 + CU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31" y="1860721"/>
            <a:ext cx="4762495" cy="42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833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THERMO SCIENTIFIC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MODEL 450i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18" y="2730565"/>
            <a:ext cx="6104782" cy="33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548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TELEDYNE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API T101E 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12" y="2291633"/>
            <a:ext cx="4584545" cy="34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92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95400"/>
            <a:ext cx="8709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14212:2012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OPREMA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ENVIRONNEMENT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AF 22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72" y="1845232"/>
            <a:ext cx="3516538" cy="1978053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24" y="3635367"/>
            <a:ext cx="28384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044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Vanjski zrak </a:t>
            </a:r>
            <a:r>
              <a:rPr lang="pl-PL" sz="2000" i="1" dirty="0" smtClean="0">
                <a:solidFill>
                  <a:srgbClr val="0070C0"/>
                </a:solidFill>
              </a:rPr>
              <a:t>- </a:t>
            </a:r>
            <a:r>
              <a:rPr lang="pl-PL" sz="2000" i="1" dirty="0">
                <a:solidFill>
                  <a:srgbClr val="0070C0"/>
                </a:solidFill>
              </a:rPr>
              <a:t>Standardna metoda za mjerenje koncentracije dušikova dioksida i dušikova monoksida u zraku kemiluminiscencijom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Ova europska norma utvrđuje metodu za kontinuirano mjerenje radi određivanja koncentracija dušikovog dioksida </a:t>
            </a:r>
            <a:r>
              <a:rPr lang="pl-PL" sz="2000" dirty="0">
                <a:solidFill>
                  <a:srgbClr val="0070C0"/>
                </a:solidFill>
              </a:rPr>
              <a:t>i </a:t>
            </a:r>
            <a:r>
              <a:rPr lang="pl-PL" sz="2000" dirty="0" smtClean="0">
                <a:solidFill>
                  <a:srgbClr val="0070C0"/>
                </a:solidFill>
              </a:rPr>
              <a:t>dušikovog monoksida </a:t>
            </a:r>
            <a:r>
              <a:rPr lang="pl-PL" sz="2000" dirty="0">
                <a:solidFill>
                  <a:srgbClr val="0070C0"/>
                </a:solidFill>
              </a:rPr>
              <a:t>u </a:t>
            </a:r>
            <a:r>
              <a:rPr lang="pl-PL" sz="2000" dirty="0" smtClean="0">
                <a:solidFill>
                  <a:srgbClr val="0070C0"/>
                </a:solidFill>
              </a:rPr>
              <a:t>vanjskom zraku na mjernom načelu </a:t>
            </a:r>
            <a:r>
              <a:rPr lang="pl-PL" sz="2000" b="1" dirty="0" smtClean="0">
                <a:solidFill>
                  <a:srgbClr val="0070C0"/>
                </a:solidFill>
              </a:rPr>
              <a:t>kemiluminiscencije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Norma opisuje izvedbene karakteristike i postavlja minimalne kriterije potrebne za odabir odgovarajućeg analizatora. 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Također, ona sadrži procjenu prikladnosti analizatora za uporabu na mjernoj postaji kako bi se zadovoljili zahtjevi kvalitete podataka sukladno Direktivi 2008/50/EC.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078592"/>
            <a:ext cx="32575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34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3165" y="1276905"/>
            <a:ext cx="87092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hr-BA" sz="2400" b="1" dirty="0" smtClean="0">
                <a:solidFill>
                  <a:srgbClr val="1F497D"/>
                </a:solidFill>
              </a:rPr>
              <a:t>HRN EN 14211:2012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 smtClean="0">
                <a:solidFill>
                  <a:srgbClr val="0070C0"/>
                </a:solidFill>
              </a:rPr>
              <a:t>MJERNO PODRUČJE</a:t>
            </a:r>
          </a:p>
          <a:p>
            <a:pPr algn="ctr"/>
            <a:r>
              <a:rPr lang="en-US" b="1" dirty="0"/>
              <a:t>NO</a:t>
            </a:r>
            <a:r>
              <a:rPr lang="en-US" b="1" baseline="-25000" dirty="0"/>
              <a:t>2</a:t>
            </a:r>
            <a:r>
              <a:rPr lang="en-US" b="1" dirty="0"/>
              <a:t>	</a:t>
            </a:r>
            <a:r>
              <a:rPr lang="hr-HR" b="1" dirty="0" smtClean="0"/>
              <a:t> </a:t>
            </a:r>
            <a:r>
              <a:rPr lang="hr-HR" b="1" dirty="0"/>
              <a:t>0 </a:t>
            </a:r>
            <a:r>
              <a:rPr lang="hr-HR" b="1" dirty="0" smtClean="0"/>
              <a:t>-</a:t>
            </a:r>
            <a:r>
              <a:rPr lang="en-US" b="1" dirty="0" smtClean="0"/>
              <a:t> </a:t>
            </a:r>
            <a:r>
              <a:rPr lang="hr-HR" b="1" dirty="0"/>
              <a:t>500 µ</a:t>
            </a:r>
            <a:r>
              <a:rPr lang="en-US" b="1" dirty="0"/>
              <a:t>g</a:t>
            </a:r>
            <a:r>
              <a:rPr lang="hr-HR" b="1" dirty="0"/>
              <a:t>/</a:t>
            </a:r>
            <a:r>
              <a:rPr lang="en-US" b="1" dirty="0"/>
              <a:t>m</a:t>
            </a:r>
            <a:r>
              <a:rPr lang="hr-HR" b="1" baseline="30000" dirty="0"/>
              <a:t>3 </a:t>
            </a:r>
            <a:r>
              <a:rPr lang="hr-HR" dirty="0" smtClean="0"/>
              <a:t>(0 - </a:t>
            </a:r>
            <a:r>
              <a:rPr lang="hr-HR" dirty="0"/>
              <a:t>261 n</a:t>
            </a:r>
            <a:r>
              <a:rPr lang="en-US" dirty="0" err="1"/>
              <a:t>mol</a:t>
            </a:r>
            <a:r>
              <a:rPr lang="hr-HR" dirty="0"/>
              <a:t>/</a:t>
            </a:r>
            <a:r>
              <a:rPr lang="en-US" dirty="0" err="1"/>
              <a:t>mol</a:t>
            </a:r>
            <a:r>
              <a:rPr lang="hr-HR" dirty="0" smtClean="0"/>
              <a:t>)</a:t>
            </a:r>
            <a:endParaRPr lang="hr-HR" dirty="0"/>
          </a:p>
          <a:p>
            <a:pPr algn="ctr"/>
            <a:r>
              <a:rPr lang="en-US" b="1" dirty="0"/>
              <a:t>NO	</a:t>
            </a:r>
            <a:r>
              <a:rPr lang="hr-HR" b="1" dirty="0" smtClean="0"/>
              <a:t>0 - </a:t>
            </a:r>
            <a:r>
              <a:rPr lang="hr-HR" b="1" dirty="0"/>
              <a:t>1200 µ</a:t>
            </a:r>
            <a:r>
              <a:rPr lang="en-US" b="1" dirty="0"/>
              <a:t>g</a:t>
            </a:r>
            <a:r>
              <a:rPr lang="hr-HR" b="1" dirty="0"/>
              <a:t>/</a:t>
            </a:r>
            <a:r>
              <a:rPr lang="en-US" b="1" dirty="0"/>
              <a:t>m</a:t>
            </a:r>
            <a:r>
              <a:rPr lang="hr-HR" b="1" baseline="30000" dirty="0"/>
              <a:t>3 </a:t>
            </a:r>
            <a:r>
              <a:rPr lang="hr-HR" dirty="0" smtClean="0"/>
              <a:t>(0 - </a:t>
            </a:r>
            <a:r>
              <a:rPr lang="hr-HR" dirty="0"/>
              <a:t>962 n</a:t>
            </a:r>
            <a:r>
              <a:rPr lang="en-US" dirty="0" err="1"/>
              <a:t>mol</a:t>
            </a:r>
            <a:r>
              <a:rPr lang="hr-HR" dirty="0"/>
              <a:t>/</a:t>
            </a:r>
            <a:r>
              <a:rPr lang="en-US" dirty="0" err="1"/>
              <a:t>mol</a:t>
            </a:r>
            <a:r>
              <a:rPr lang="hr-HR" dirty="0"/>
              <a:t>)</a:t>
            </a: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i="1" dirty="0">
                <a:solidFill>
                  <a:srgbClr val="0070C0"/>
                </a:solidFill>
              </a:rPr>
              <a:t>MJERNO </a:t>
            </a:r>
            <a:r>
              <a:rPr lang="pl-PL" sz="2000" i="1" dirty="0" smtClean="0">
                <a:solidFill>
                  <a:srgbClr val="0070C0"/>
                </a:solidFill>
              </a:rPr>
              <a:t>NAČELO</a:t>
            </a:r>
          </a:p>
          <a:p>
            <a:pPr marL="0" lvl="1">
              <a:spcBef>
                <a:spcPct val="20000"/>
              </a:spcBef>
            </a:pPr>
            <a:endParaRPr lang="pl-PL" sz="2000" i="1" dirty="0">
              <a:solidFill>
                <a:srgbClr val="0070C0"/>
              </a:solidFill>
            </a:endParaRPr>
          </a:p>
          <a:p>
            <a:pPr marL="0" lvl="1" algn="ctr">
              <a:spcBef>
                <a:spcPct val="20000"/>
              </a:spcBef>
            </a:pPr>
            <a:r>
              <a:rPr lang="pl-PL" sz="2000" b="1" dirty="0" smtClean="0"/>
              <a:t>KEMILUMINISCENCIJA</a:t>
            </a:r>
            <a:endParaRPr lang="pl-PL" sz="2000" b="1" dirty="0"/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484" y="4231504"/>
            <a:ext cx="1744585" cy="17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12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9.2 REFERENTNE I EKVIVALENTNE METODE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3165" y="1276905"/>
                <a:ext cx="8709225" cy="5201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ct val="20000"/>
                  </a:spcBef>
                </a:pPr>
                <a:r>
                  <a:rPr lang="hr-BA" sz="2400" b="1" dirty="0" smtClean="0">
                    <a:solidFill>
                      <a:srgbClr val="1F497D"/>
                    </a:solidFill>
                  </a:rPr>
                  <a:t>HRN EN 14211:2012 </a:t>
                </a:r>
                <a:endParaRPr lang="pl-PL" sz="2000" b="1" dirty="0" smtClean="0">
                  <a:solidFill>
                    <a:srgbClr val="0070C0"/>
                  </a:solidFill>
                </a:endParaRPr>
              </a:p>
              <a:p>
                <a:r>
                  <a:rPr lang="hr-HR" dirty="0"/>
                  <a:t>Mjerno načelo temelji se na </a:t>
                </a:r>
                <a:r>
                  <a:rPr lang="hr-HR" dirty="0" err="1"/>
                  <a:t>kemiluminiscenciji</a:t>
                </a:r>
                <a:r>
                  <a:rPr lang="hr-HR" dirty="0"/>
                  <a:t>  molekula NO</a:t>
                </a:r>
                <a:r>
                  <a:rPr lang="hr-HR" baseline="-25000" dirty="0"/>
                  <a:t>2</a:t>
                </a:r>
                <a:r>
                  <a:rPr lang="hr-HR" dirty="0"/>
                  <a:t> pri prelasku iz pobuđenog u normalno stanje. Pobuđivanje se događa kad se NO u prisutnosti O</a:t>
                </a:r>
                <a:r>
                  <a:rPr lang="hr-HR" baseline="-25000" dirty="0"/>
                  <a:t>3</a:t>
                </a:r>
                <a:r>
                  <a:rPr lang="hr-HR" dirty="0"/>
                  <a:t> oksidira u NO</a:t>
                </a:r>
                <a:r>
                  <a:rPr lang="hr-HR" baseline="-25000" dirty="0"/>
                  <a:t>2</a:t>
                </a:r>
                <a:r>
                  <a:rPr lang="hr-HR" dirty="0"/>
                  <a:t>. </a:t>
                </a:r>
              </a:p>
              <a:p>
                <a:r>
                  <a:rPr lang="hr-HR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/>
                        </a:rPr>
                        <m:t>𝑁𝑂</m:t>
                      </m:r>
                      <m:r>
                        <a:rPr lang="hr-H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 → </m:t>
                      </m:r>
                      <m:sSubSup>
                        <m:sSubSupPr>
                          <m:ctrlPr>
                            <a:rPr lang="hr-H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/>
                            </a:rPr>
                            <m:t>𝑁𝑂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hr-H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r-H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r-H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/>
                            </a:rPr>
                            <m:t>𝑁𝑂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hr-HR" i="1">
                          <a:latin typeface="Cambria Math"/>
                        </a:rPr>
                        <m:t> → </m:t>
                      </m:r>
                      <m:sSub>
                        <m:sSubPr>
                          <m:ctrlPr>
                            <a:rPr lang="hr-H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/>
                            </a:rPr>
                            <m:t>𝑁𝑂</m:t>
                          </m:r>
                        </m:e>
                        <m:sub>
                          <m:r>
                            <a:rPr lang="hr-H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/>
                        </a:rPr>
                        <m:t>+</m:t>
                      </m:r>
                      <m:r>
                        <a:rPr lang="hr-HR" i="1">
                          <a:latin typeface="Cambria Math"/>
                        </a:rPr>
                        <m:t>h𝑣</m:t>
                      </m:r>
                    </m:oMath>
                  </m:oMathPara>
                </a14:m>
                <a:endParaRPr lang="hr-HR" dirty="0"/>
              </a:p>
              <a:p>
                <a:r>
                  <a:rPr lang="hr-HR" dirty="0"/>
                  <a:t>	</a:t>
                </a:r>
              </a:p>
              <a:p>
                <a:r>
                  <a:rPr lang="hr-HR" dirty="0"/>
                  <a:t>Intenzitet emitiranog zračenja (</a:t>
                </a:r>
                <a:r>
                  <a:rPr lang="hr-HR" dirty="0" err="1"/>
                  <a:t>kemiluminiscencije</a:t>
                </a:r>
                <a:r>
                  <a:rPr lang="hr-HR" dirty="0"/>
                  <a:t>) proporcionalan je broju molekula NO koje ulaze u reakciju u danom volumenu, odnosno koncentraciji NO. Intenzitet zračenja mjeri se pomoću </a:t>
                </a:r>
                <a:r>
                  <a:rPr lang="hr-HR" dirty="0" err="1"/>
                  <a:t>fotodiode</a:t>
                </a:r>
                <a:r>
                  <a:rPr lang="hr-HR" dirty="0" smtClean="0"/>
                  <a:t>.</a:t>
                </a:r>
              </a:p>
              <a:p>
                <a:endParaRPr lang="hr-HR" dirty="0"/>
              </a:p>
              <a:p>
                <a:r>
                  <a:rPr lang="hr-HR" dirty="0"/>
                  <a:t>Nakon ulaska u analizator, zrak se dijeli na dva puta od kojih jedan vodi zrak izravno u reakcijsku komoru te se na taj način mjeri koncentracija NO u uzorku zraka.</a:t>
                </a:r>
              </a:p>
              <a:p>
                <a:r>
                  <a:rPr lang="hr-HR" dirty="0"/>
                  <a:t>Drugi put vodi zrak kroz katalitički izmjenjivač (</a:t>
                </a:r>
                <a:r>
                  <a:rPr lang="hr-HR" i="1" dirty="0" err="1"/>
                  <a:t>converter</a:t>
                </a:r>
                <a:r>
                  <a:rPr lang="hr-HR" i="1" dirty="0"/>
                  <a:t>)</a:t>
                </a:r>
                <a:r>
                  <a:rPr lang="hr-HR" dirty="0"/>
                  <a:t> u kojem se sav NO</a:t>
                </a:r>
                <a:r>
                  <a:rPr lang="hr-HR" baseline="-25000" dirty="0"/>
                  <a:t>2</a:t>
                </a:r>
                <a:r>
                  <a:rPr lang="hr-HR" dirty="0"/>
                  <a:t> iz zraka reducira u NO i nakon toga dovodi u reakcijsku komoru gdje se odvijaju procesi opisani gornjim jednadžbama. Na ovaj način mjeri se koncentracija </a:t>
                </a:r>
                <a:r>
                  <a:rPr lang="hr-HR" dirty="0" err="1"/>
                  <a:t>NO</a:t>
                </a:r>
                <a:r>
                  <a:rPr lang="hr-HR" baseline="-25000" dirty="0" err="1"/>
                  <a:t>x</a:t>
                </a:r>
                <a:r>
                  <a:rPr lang="hr-HR" dirty="0"/>
                  <a:t>. Iz razlike koncentracija </a:t>
                </a:r>
                <a:r>
                  <a:rPr lang="hr-HR" dirty="0" err="1"/>
                  <a:t>NO</a:t>
                </a:r>
                <a:r>
                  <a:rPr lang="hr-HR" baseline="-25000" dirty="0" err="1"/>
                  <a:t>x</a:t>
                </a:r>
                <a:r>
                  <a:rPr lang="hr-HR" dirty="0"/>
                  <a:t> i NO izračunava se NO</a:t>
                </a:r>
                <a:r>
                  <a:rPr lang="hr-HR" baseline="-25000" dirty="0"/>
                  <a:t>2</a:t>
                </a:r>
                <a:r>
                  <a:rPr lang="hr-HR" dirty="0"/>
                  <a:t>.  </a:t>
                </a:r>
              </a:p>
              <a:p>
                <a:r>
                  <a:rPr lang="hr-HR" dirty="0"/>
                  <a:t> </a:t>
                </a:r>
                <a:endParaRPr lang="pl-PL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5" y="1276905"/>
                <a:ext cx="8709225" cy="5201424"/>
              </a:xfrm>
              <a:prstGeom prst="rect">
                <a:avLst/>
              </a:prstGeom>
              <a:blipFill>
                <a:blip r:embed="rId4"/>
                <a:stretch>
                  <a:fillRect l="-1120" t="-93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5946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39760</TotalTime>
  <Words>12315</Words>
  <Application>Microsoft Office PowerPoint</Application>
  <PresentationFormat>On-screen Show (4:3)</PresentationFormat>
  <Paragraphs>2156</Paragraphs>
  <Slides>175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76" baseType="lpstr">
      <vt:lpstr>Office Theme</vt:lpstr>
      <vt:lpstr>PowerPoint Presentation</vt:lpstr>
      <vt:lpstr>TEMA 9: Normativna regulativa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9.1 HRN EN ISO/IEC 17025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9.2 REFERENTNE I EKVIVALENTNE METODE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9.3 PRIMJERI UPORABE HRN EN NORMI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 9.4 TIPNO ODOBRENJE ANALIZATORA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1145</cp:revision>
  <cp:lastPrinted>2017-11-17T07:50:58Z</cp:lastPrinted>
  <dcterms:created xsi:type="dcterms:W3CDTF">2011-04-14T13:56:18Z</dcterms:created>
  <dcterms:modified xsi:type="dcterms:W3CDTF">2018-01-11T06:26:00Z</dcterms:modified>
</cp:coreProperties>
</file>